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0" r:id="rId2"/>
    <p:sldMasterId id="2147483719" r:id="rId3"/>
  </p:sldMasterIdLst>
  <p:notesMasterIdLst>
    <p:notesMasterId r:id="rId51"/>
  </p:notesMasterIdLst>
  <p:handoutMasterIdLst>
    <p:handoutMasterId r:id="rId52"/>
  </p:handoutMasterIdLst>
  <p:sldIdLst>
    <p:sldId id="635" r:id="rId4"/>
    <p:sldId id="634" r:id="rId5"/>
    <p:sldId id="663" r:id="rId6"/>
    <p:sldId id="664" r:id="rId7"/>
    <p:sldId id="720" r:id="rId8"/>
    <p:sldId id="721" r:id="rId9"/>
    <p:sldId id="256" r:id="rId10"/>
    <p:sldId id="722" r:id="rId11"/>
    <p:sldId id="723" r:id="rId12"/>
    <p:sldId id="692" r:id="rId13"/>
    <p:sldId id="685" r:id="rId14"/>
    <p:sldId id="679" r:id="rId15"/>
    <p:sldId id="673" r:id="rId16"/>
    <p:sldId id="672" r:id="rId17"/>
    <p:sldId id="712" r:id="rId18"/>
    <p:sldId id="704" r:id="rId19"/>
    <p:sldId id="713" r:id="rId20"/>
    <p:sldId id="714" r:id="rId21"/>
    <p:sldId id="715" r:id="rId22"/>
    <p:sldId id="680" r:id="rId23"/>
    <p:sldId id="701" r:id="rId24"/>
    <p:sldId id="716" r:id="rId25"/>
    <p:sldId id="706" r:id="rId26"/>
    <p:sldId id="711" r:id="rId27"/>
    <p:sldId id="705" r:id="rId28"/>
    <p:sldId id="717" r:id="rId29"/>
    <p:sldId id="707" r:id="rId30"/>
    <p:sldId id="709" r:id="rId31"/>
    <p:sldId id="718" r:id="rId32"/>
    <p:sldId id="708" r:id="rId33"/>
    <p:sldId id="710" r:id="rId34"/>
    <p:sldId id="687" r:id="rId35"/>
    <p:sldId id="725" r:id="rId36"/>
    <p:sldId id="726" r:id="rId37"/>
    <p:sldId id="727" r:id="rId38"/>
    <p:sldId id="728" r:id="rId39"/>
    <p:sldId id="729" r:id="rId40"/>
    <p:sldId id="730" r:id="rId41"/>
    <p:sldId id="731" r:id="rId42"/>
    <p:sldId id="732" r:id="rId43"/>
    <p:sldId id="734" r:id="rId44"/>
    <p:sldId id="688" r:id="rId45"/>
    <p:sldId id="648" r:id="rId46"/>
    <p:sldId id="647" r:id="rId47"/>
    <p:sldId id="259" r:id="rId48"/>
    <p:sldId id="260" r:id="rId49"/>
    <p:sldId id="434" r:id="rId50"/>
  </p:sldIdLst>
  <p:sldSz cx="6858000" cy="5143500"/>
  <p:notesSz cx="6797675" cy="9926638"/>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160" userDrawn="1">
          <p15:clr>
            <a:srgbClr val="A4A3A4"/>
          </p15:clr>
        </p15:guide>
        <p15:guide id="3" orient="horz" pos="16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unden" initials="D" lastIdx="1" clrIdx="0"/>
  <p:cmAuthor id="1" name="URAIRAT JANTARASIRI" initials="UJ" lastIdx="1" clrIdx="1">
    <p:extLst>
      <p:ext uri="{19B8F6BF-5375-455C-9EA6-DF929625EA0E}">
        <p15:presenceInfo xmlns:p15="http://schemas.microsoft.com/office/powerpoint/2012/main" userId="fbb0210d3b21500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6DB"/>
    <a:srgbClr val="7BB7DC"/>
    <a:srgbClr val="7AB5D9"/>
    <a:srgbClr val="5C88A3"/>
    <a:srgbClr val="CCCCFF"/>
    <a:srgbClr val="FFFF66"/>
    <a:srgbClr val="1F66AE"/>
    <a:srgbClr val="93CDDD"/>
    <a:srgbClr val="90A8C6"/>
    <a:srgbClr val="B2C1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907" autoAdjust="0"/>
    <p:restoredTop sz="91768" autoAdjust="0"/>
  </p:normalViewPr>
  <p:slideViewPr>
    <p:cSldViewPr snapToGrid="0">
      <p:cViewPr varScale="1">
        <p:scale>
          <a:sx n="82" d="100"/>
          <a:sy n="82" d="100"/>
        </p:scale>
        <p:origin x="976" y="44"/>
      </p:cViewPr>
      <p:guideLst>
        <p:guide orient="horz" pos="2160"/>
        <p:guide pos="2160"/>
        <p:guide orient="horz" pos="16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commentAuthors" Target="commentAuthors.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ableStyles" Target="tableStyle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https://d.docs.live.net/67221b9b1521d0c9/Documents/OxCGRT_Index_update_covid.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d.docs.live.net/67221b9b1521d0c9/DATA/&#3626;&#3635;&#3609;&#3633;&#3585;&#3591;&#3634;&#3609;&#3605;&#3635;&#3619;&#3623;&#3592;&#3649;&#3627;&#3656;&#3591;&#3594;&#3634;&#3605;&#3636;/&#3626;&#3619;&#3640;&#3611;&#3619;&#3623;&#3617;&#3592;&#3635;&#3609;&#3623;&#3609;&#3588;&#3609;&#3613;&#3656;&#3634;&#3613;&#3639;&#3609;&#3648;&#3588;&#3629;&#3619;&#3660;&#3615;&#3636;&#3623;.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67221b9b1521d0c9/Documents/OxCGRT_Index_update_covid.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d.docs.live.net/67221b9b1521d0c9/Documents/OxCGRT_Index_update_covid.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d.docs.live.net/67221b9b1521d0c9/Documents/OxCGRT_Index_update_covid.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d.docs.live.net/67221b9b1521d0c9/DATA/&#3626;&#3635;&#3609;&#3633;&#3585;&#3591;&#3634;&#3609;&#3605;&#3635;&#3619;&#3623;&#3592;&#3649;&#3627;&#3656;&#3591;&#3594;&#3634;&#3605;&#3636;/&#3626;&#3619;&#3640;&#3611;&#3619;&#3623;&#3617;&#3592;&#3635;&#3609;&#3623;&#3609;&#3588;&#3609;&#3613;&#3656;&#3634;&#3613;&#3639;&#3609;&#3648;&#3588;&#3629;&#3619;&#3660;&#3615;&#3636;&#3623;.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d.docs.live.net/67221b9b1521d0c9/DATA/&#3626;&#3635;&#3609;&#3633;&#3585;&#3591;&#3634;&#3609;&#3605;&#3635;&#3619;&#3623;&#3592;&#3649;&#3627;&#3656;&#3591;&#3594;&#3634;&#3605;&#3636;/&#3626;&#3619;&#3640;&#3611;&#3619;&#3623;&#3617;&#3592;&#3635;&#3609;&#3623;&#3609;&#3588;&#3609;&#3613;&#3656;&#3634;&#3613;&#3639;&#3609;&#3648;&#3588;&#3629;&#3619;&#3660;&#3615;&#3636;&#3623;.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Vietnam</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2459928358011858E-2"/>
          <c:y val="0.29860353722869387"/>
          <c:w val="0.80682018521269749"/>
          <c:h val="0.39475526368713354"/>
        </c:manualLayout>
      </c:layout>
      <c:lineChart>
        <c:grouping val="standard"/>
        <c:varyColors val="0"/>
        <c:ser>
          <c:idx val="0"/>
          <c:order val="0"/>
          <c:tx>
            <c:strRef>
              <c:f>Vietnam!$F$1</c:f>
              <c:strCache>
                <c:ptCount val="1"/>
                <c:pt idx="0">
                  <c:v>StringencyIndex</c:v>
                </c:pt>
              </c:strCache>
            </c:strRef>
          </c:tx>
          <c:spPr>
            <a:ln w="28575" cap="rnd">
              <a:solidFill>
                <a:schemeClr val="accent1"/>
              </a:solidFill>
              <a:round/>
            </a:ln>
            <a:effectLst/>
          </c:spPr>
          <c:marker>
            <c:symbol val="none"/>
          </c:marker>
          <c:cat>
            <c:numRef>
              <c:f>Vietnam!$C$2697:$C$2940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Vietnam!$F$2:$F$2937</c:f>
            </c:numRef>
          </c:val>
          <c:smooth val="0"/>
          <c:extLst>
            <c:ext xmlns:c16="http://schemas.microsoft.com/office/drawing/2014/chart" uri="{C3380CC4-5D6E-409C-BE32-E72D297353CC}">
              <c16:uniqueId val="{00000000-E200-4ACF-8A45-B91FF8A4274C}"/>
            </c:ext>
          </c:extLst>
        </c:ser>
        <c:ser>
          <c:idx val="1"/>
          <c:order val="1"/>
          <c:tx>
            <c:strRef>
              <c:f>Vietnam!$G$1</c:f>
              <c:strCache>
                <c:ptCount val="1"/>
                <c:pt idx="0">
                  <c:v>StringencyLegacyIndex</c:v>
                </c:pt>
              </c:strCache>
            </c:strRef>
          </c:tx>
          <c:spPr>
            <a:ln w="28575" cap="rnd">
              <a:solidFill>
                <a:schemeClr val="accent2"/>
              </a:solidFill>
              <a:round/>
            </a:ln>
            <a:effectLst/>
          </c:spPr>
          <c:marker>
            <c:symbol val="none"/>
          </c:marker>
          <c:cat>
            <c:numRef>
              <c:f>Vietnam!$C$2697:$C$2940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Vietnam!$G$2:$G$2937</c:f>
            </c:numRef>
          </c:val>
          <c:smooth val="0"/>
          <c:extLst>
            <c:ext xmlns:c16="http://schemas.microsoft.com/office/drawing/2014/chart" uri="{C3380CC4-5D6E-409C-BE32-E72D297353CC}">
              <c16:uniqueId val="{00000001-E200-4ACF-8A45-B91FF8A4274C}"/>
            </c:ext>
          </c:extLst>
        </c:ser>
        <c:ser>
          <c:idx val="2"/>
          <c:order val="2"/>
          <c:tx>
            <c:strRef>
              <c:f>Vietnam!$H$1</c:f>
              <c:strCache>
                <c:ptCount val="1"/>
                <c:pt idx="0">
                  <c:v>GovernmentResponseIndex</c:v>
                </c:pt>
              </c:strCache>
            </c:strRef>
          </c:tx>
          <c:spPr>
            <a:ln w="28575" cap="rnd">
              <a:solidFill>
                <a:schemeClr val="accent3"/>
              </a:solidFill>
              <a:round/>
            </a:ln>
            <a:effectLst/>
          </c:spPr>
          <c:marker>
            <c:symbol val="none"/>
          </c:marker>
          <c:cat>
            <c:numRef>
              <c:f>Vietnam!$C$2697:$C$2940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Vietnam!$H$2:$H$2937</c:f>
            </c:numRef>
          </c:val>
          <c:smooth val="0"/>
          <c:extLst>
            <c:ext xmlns:c16="http://schemas.microsoft.com/office/drawing/2014/chart" uri="{C3380CC4-5D6E-409C-BE32-E72D297353CC}">
              <c16:uniqueId val="{00000002-E200-4ACF-8A45-B91FF8A4274C}"/>
            </c:ext>
          </c:extLst>
        </c:ser>
        <c:ser>
          <c:idx val="3"/>
          <c:order val="3"/>
          <c:tx>
            <c:strRef>
              <c:f>Vietnam!$I$1</c:f>
              <c:strCache>
                <c:ptCount val="1"/>
                <c:pt idx="0">
                  <c:v>ContainmentHealthIndex</c:v>
                </c:pt>
              </c:strCache>
            </c:strRef>
          </c:tx>
          <c:spPr>
            <a:ln w="28575" cap="rnd">
              <a:solidFill>
                <a:schemeClr val="accent4"/>
              </a:solidFill>
              <a:round/>
            </a:ln>
            <a:effectLst/>
          </c:spPr>
          <c:marker>
            <c:symbol val="none"/>
          </c:marker>
          <c:cat>
            <c:numRef>
              <c:f>Vietnam!$C$2697:$C$2940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Vietnam!$I$2:$I$2937</c:f>
              <c:numCache>
                <c:formatCode>General</c:formatCode>
                <c:ptCount val="24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2.27</c:v>
                </c:pt>
                <c:pt idx="25">
                  <c:v>2.27</c:v>
                </c:pt>
                <c:pt idx="26">
                  <c:v>5.3</c:v>
                </c:pt>
                <c:pt idx="27">
                  <c:v>5.3</c:v>
                </c:pt>
                <c:pt idx="28">
                  <c:v>21.97</c:v>
                </c:pt>
                <c:pt idx="29">
                  <c:v>24.24</c:v>
                </c:pt>
                <c:pt idx="30">
                  <c:v>24.24</c:v>
                </c:pt>
                <c:pt idx="31">
                  <c:v>26.52</c:v>
                </c:pt>
                <c:pt idx="32">
                  <c:v>26.52</c:v>
                </c:pt>
                <c:pt idx="33">
                  <c:v>26.52</c:v>
                </c:pt>
                <c:pt idx="34">
                  <c:v>26.52</c:v>
                </c:pt>
                <c:pt idx="35">
                  <c:v>26.52</c:v>
                </c:pt>
                <c:pt idx="36">
                  <c:v>26.52</c:v>
                </c:pt>
                <c:pt idx="37">
                  <c:v>34.090000000000003</c:v>
                </c:pt>
                <c:pt idx="38">
                  <c:v>40.909999999999997</c:v>
                </c:pt>
                <c:pt idx="39">
                  <c:v>40.909999999999997</c:v>
                </c:pt>
                <c:pt idx="40">
                  <c:v>40.909999999999997</c:v>
                </c:pt>
                <c:pt idx="41">
                  <c:v>40.909999999999997</c:v>
                </c:pt>
                <c:pt idx="42">
                  <c:v>40.909999999999997</c:v>
                </c:pt>
                <c:pt idx="43">
                  <c:v>47.73</c:v>
                </c:pt>
                <c:pt idx="44">
                  <c:v>47.73</c:v>
                </c:pt>
                <c:pt idx="45">
                  <c:v>49.24</c:v>
                </c:pt>
                <c:pt idx="46">
                  <c:v>49.24</c:v>
                </c:pt>
                <c:pt idx="47">
                  <c:v>49.24</c:v>
                </c:pt>
                <c:pt idx="48">
                  <c:v>49.24</c:v>
                </c:pt>
                <c:pt idx="49">
                  <c:v>49.24</c:v>
                </c:pt>
                <c:pt idx="50">
                  <c:v>49.24</c:v>
                </c:pt>
                <c:pt idx="51">
                  <c:v>49.24</c:v>
                </c:pt>
                <c:pt idx="52">
                  <c:v>49.24</c:v>
                </c:pt>
                <c:pt idx="53">
                  <c:v>49.24</c:v>
                </c:pt>
                <c:pt idx="54">
                  <c:v>49.24</c:v>
                </c:pt>
                <c:pt idx="55">
                  <c:v>49.24</c:v>
                </c:pt>
                <c:pt idx="56">
                  <c:v>49.24</c:v>
                </c:pt>
                <c:pt idx="57">
                  <c:v>49.24</c:v>
                </c:pt>
                <c:pt idx="58">
                  <c:v>49.24</c:v>
                </c:pt>
                <c:pt idx="59">
                  <c:v>49.24</c:v>
                </c:pt>
                <c:pt idx="60">
                  <c:v>49.24</c:v>
                </c:pt>
                <c:pt idx="61">
                  <c:v>49.24</c:v>
                </c:pt>
                <c:pt idx="62">
                  <c:v>49.24</c:v>
                </c:pt>
                <c:pt idx="63">
                  <c:v>49.24</c:v>
                </c:pt>
                <c:pt idx="64">
                  <c:v>49.24</c:v>
                </c:pt>
                <c:pt idx="65">
                  <c:v>49.24</c:v>
                </c:pt>
                <c:pt idx="66">
                  <c:v>53.79</c:v>
                </c:pt>
                <c:pt idx="67">
                  <c:v>53.79</c:v>
                </c:pt>
                <c:pt idx="68">
                  <c:v>53.79</c:v>
                </c:pt>
                <c:pt idx="69">
                  <c:v>53.79</c:v>
                </c:pt>
                <c:pt idx="70">
                  <c:v>53.79</c:v>
                </c:pt>
                <c:pt idx="71">
                  <c:v>53.79</c:v>
                </c:pt>
                <c:pt idx="72">
                  <c:v>53.79</c:v>
                </c:pt>
                <c:pt idx="73">
                  <c:v>53.79</c:v>
                </c:pt>
                <c:pt idx="74">
                  <c:v>53.79</c:v>
                </c:pt>
                <c:pt idx="75">
                  <c:v>53.79</c:v>
                </c:pt>
                <c:pt idx="76">
                  <c:v>53.79</c:v>
                </c:pt>
                <c:pt idx="77">
                  <c:v>53.79</c:v>
                </c:pt>
                <c:pt idx="78">
                  <c:v>53.79</c:v>
                </c:pt>
                <c:pt idx="79">
                  <c:v>53.79</c:v>
                </c:pt>
                <c:pt idx="80">
                  <c:v>53.79</c:v>
                </c:pt>
                <c:pt idx="81">
                  <c:v>56.06</c:v>
                </c:pt>
                <c:pt idx="82">
                  <c:v>56.06</c:v>
                </c:pt>
                <c:pt idx="83">
                  <c:v>56.06</c:v>
                </c:pt>
                <c:pt idx="84">
                  <c:v>60.61</c:v>
                </c:pt>
                <c:pt idx="85">
                  <c:v>65.150000000000006</c:v>
                </c:pt>
                <c:pt idx="86">
                  <c:v>69.7</c:v>
                </c:pt>
                <c:pt idx="87">
                  <c:v>83.33</c:v>
                </c:pt>
                <c:pt idx="88">
                  <c:v>83.33</c:v>
                </c:pt>
                <c:pt idx="89">
                  <c:v>83.33</c:v>
                </c:pt>
                <c:pt idx="90">
                  <c:v>83.33</c:v>
                </c:pt>
                <c:pt idx="91">
                  <c:v>93.94</c:v>
                </c:pt>
                <c:pt idx="92">
                  <c:v>93.94</c:v>
                </c:pt>
                <c:pt idx="93">
                  <c:v>93.94</c:v>
                </c:pt>
                <c:pt idx="94">
                  <c:v>93.94</c:v>
                </c:pt>
                <c:pt idx="95">
                  <c:v>93.94</c:v>
                </c:pt>
                <c:pt idx="96">
                  <c:v>93.94</c:v>
                </c:pt>
                <c:pt idx="97">
                  <c:v>93.94</c:v>
                </c:pt>
                <c:pt idx="98">
                  <c:v>93.94</c:v>
                </c:pt>
                <c:pt idx="99">
                  <c:v>96.97</c:v>
                </c:pt>
                <c:pt idx="100">
                  <c:v>96.97</c:v>
                </c:pt>
                <c:pt idx="101">
                  <c:v>96.97</c:v>
                </c:pt>
                <c:pt idx="102">
                  <c:v>96.97</c:v>
                </c:pt>
                <c:pt idx="103">
                  <c:v>96.97</c:v>
                </c:pt>
                <c:pt idx="104">
                  <c:v>96.97</c:v>
                </c:pt>
                <c:pt idx="105">
                  <c:v>89.02</c:v>
                </c:pt>
                <c:pt idx="106">
                  <c:v>89.02</c:v>
                </c:pt>
                <c:pt idx="107">
                  <c:v>89.02</c:v>
                </c:pt>
                <c:pt idx="108">
                  <c:v>89.02</c:v>
                </c:pt>
                <c:pt idx="109">
                  <c:v>89.02</c:v>
                </c:pt>
                <c:pt idx="110">
                  <c:v>89.02</c:v>
                </c:pt>
                <c:pt idx="111">
                  <c:v>89.02</c:v>
                </c:pt>
                <c:pt idx="112">
                  <c:v>81.819999999999993</c:v>
                </c:pt>
                <c:pt idx="113">
                  <c:v>81.819999999999993</c:v>
                </c:pt>
                <c:pt idx="114">
                  <c:v>81.819999999999993</c:v>
                </c:pt>
                <c:pt idx="115">
                  <c:v>77.27</c:v>
                </c:pt>
                <c:pt idx="116">
                  <c:v>79.55</c:v>
                </c:pt>
                <c:pt idx="117">
                  <c:v>79.55</c:v>
                </c:pt>
                <c:pt idx="118">
                  <c:v>79.55</c:v>
                </c:pt>
                <c:pt idx="119">
                  <c:v>79.55</c:v>
                </c:pt>
                <c:pt idx="120">
                  <c:v>79.55</c:v>
                </c:pt>
                <c:pt idx="121">
                  <c:v>79.55</c:v>
                </c:pt>
                <c:pt idx="122">
                  <c:v>79.55</c:v>
                </c:pt>
                <c:pt idx="123">
                  <c:v>79.55</c:v>
                </c:pt>
                <c:pt idx="124">
                  <c:v>71.97</c:v>
                </c:pt>
                <c:pt idx="125">
                  <c:v>71.97</c:v>
                </c:pt>
                <c:pt idx="126">
                  <c:v>71.97</c:v>
                </c:pt>
                <c:pt idx="127">
                  <c:v>71.97</c:v>
                </c:pt>
                <c:pt idx="128">
                  <c:v>71.97</c:v>
                </c:pt>
                <c:pt idx="129">
                  <c:v>71.97</c:v>
                </c:pt>
                <c:pt idx="130">
                  <c:v>71.97</c:v>
                </c:pt>
                <c:pt idx="131">
                  <c:v>71.97</c:v>
                </c:pt>
                <c:pt idx="132">
                  <c:v>71.97</c:v>
                </c:pt>
                <c:pt idx="133">
                  <c:v>71.97</c:v>
                </c:pt>
                <c:pt idx="134">
                  <c:v>71.97</c:v>
                </c:pt>
                <c:pt idx="135">
                  <c:v>71.97</c:v>
                </c:pt>
                <c:pt idx="136">
                  <c:v>71.97</c:v>
                </c:pt>
                <c:pt idx="137">
                  <c:v>71.97</c:v>
                </c:pt>
                <c:pt idx="138">
                  <c:v>71.97</c:v>
                </c:pt>
                <c:pt idx="139">
                  <c:v>71.97</c:v>
                </c:pt>
                <c:pt idx="140">
                  <c:v>71.97</c:v>
                </c:pt>
                <c:pt idx="141">
                  <c:v>71.97</c:v>
                </c:pt>
                <c:pt idx="142">
                  <c:v>71.97</c:v>
                </c:pt>
                <c:pt idx="143">
                  <c:v>71.97</c:v>
                </c:pt>
                <c:pt idx="144">
                  <c:v>71.97</c:v>
                </c:pt>
                <c:pt idx="145">
                  <c:v>71.97</c:v>
                </c:pt>
                <c:pt idx="146">
                  <c:v>71.97</c:v>
                </c:pt>
                <c:pt idx="147">
                  <c:v>71.97</c:v>
                </c:pt>
                <c:pt idx="148">
                  <c:v>71.97</c:v>
                </c:pt>
                <c:pt idx="149">
                  <c:v>71.97</c:v>
                </c:pt>
                <c:pt idx="150">
                  <c:v>71.97</c:v>
                </c:pt>
                <c:pt idx="151">
                  <c:v>71.97</c:v>
                </c:pt>
                <c:pt idx="152">
                  <c:v>71.97</c:v>
                </c:pt>
                <c:pt idx="153">
                  <c:v>71.97</c:v>
                </c:pt>
                <c:pt idx="154">
                  <c:v>71.97</c:v>
                </c:pt>
                <c:pt idx="155">
                  <c:v>71.97</c:v>
                </c:pt>
                <c:pt idx="156">
                  <c:v>71.97</c:v>
                </c:pt>
                <c:pt idx="157">
                  <c:v>71.97</c:v>
                </c:pt>
                <c:pt idx="158">
                  <c:v>71.97</c:v>
                </c:pt>
                <c:pt idx="159">
                  <c:v>71.97</c:v>
                </c:pt>
                <c:pt idx="160">
                  <c:v>71.97</c:v>
                </c:pt>
                <c:pt idx="161">
                  <c:v>71.97</c:v>
                </c:pt>
                <c:pt idx="162">
                  <c:v>71.97</c:v>
                </c:pt>
                <c:pt idx="163">
                  <c:v>71.97</c:v>
                </c:pt>
                <c:pt idx="164">
                  <c:v>71.97</c:v>
                </c:pt>
                <c:pt idx="165">
                  <c:v>71.97</c:v>
                </c:pt>
                <c:pt idx="166">
                  <c:v>71.97</c:v>
                </c:pt>
                <c:pt idx="167">
                  <c:v>62.88</c:v>
                </c:pt>
                <c:pt idx="168">
                  <c:v>62.88</c:v>
                </c:pt>
                <c:pt idx="169">
                  <c:v>62.88</c:v>
                </c:pt>
                <c:pt idx="170">
                  <c:v>62.88</c:v>
                </c:pt>
                <c:pt idx="171">
                  <c:v>62.88</c:v>
                </c:pt>
                <c:pt idx="172">
                  <c:v>62.88</c:v>
                </c:pt>
                <c:pt idx="173">
                  <c:v>62.88</c:v>
                </c:pt>
                <c:pt idx="174">
                  <c:v>62.88</c:v>
                </c:pt>
                <c:pt idx="175">
                  <c:v>62.88</c:v>
                </c:pt>
                <c:pt idx="176">
                  <c:v>60.61</c:v>
                </c:pt>
                <c:pt idx="177">
                  <c:v>60.61</c:v>
                </c:pt>
                <c:pt idx="178">
                  <c:v>60.61</c:v>
                </c:pt>
                <c:pt idx="179">
                  <c:v>60.61</c:v>
                </c:pt>
                <c:pt idx="180">
                  <c:v>60.61</c:v>
                </c:pt>
                <c:pt idx="181">
                  <c:v>60.61</c:v>
                </c:pt>
                <c:pt idx="182">
                  <c:v>60.61</c:v>
                </c:pt>
                <c:pt idx="183">
                  <c:v>60.61</c:v>
                </c:pt>
                <c:pt idx="184">
                  <c:v>60.61</c:v>
                </c:pt>
                <c:pt idx="185">
                  <c:v>60.61</c:v>
                </c:pt>
                <c:pt idx="186">
                  <c:v>60.61</c:v>
                </c:pt>
                <c:pt idx="187">
                  <c:v>60.61</c:v>
                </c:pt>
                <c:pt idx="188">
                  <c:v>60.61</c:v>
                </c:pt>
                <c:pt idx="189">
                  <c:v>60.61</c:v>
                </c:pt>
                <c:pt idx="190">
                  <c:v>60.61</c:v>
                </c:pt>
                <c:pt idx="191">
                  <c:v>60.61</c:v>
                </c:pt>
                <c:pt idx="192">
                  <c:v>60.61</c:v>
                </c:pt>
                <c:pt idx="193">
                  <c:v>60.61</c:v>
                </c:pt>
                <c:pt idx="194">
                  <c:v>60.61</c:v>
                </c:pt>
                <c:pt idx="195">
                  <c:v>60.61</c:v>
                </c:pt>
                <c:pt idx="196">
                  <c:v>60.61</c:v>
                </c:pt>
                <c:pt idx="197">
                  <c:v>60.61</c:v>
                </c:pt>
                <c:pt idx="198">
                  <c:v>60.61</c:v>
                </c:pt>
                <c:pt idx="199">
                  <c:v>60.61</c:v>
                </c:pt>
                <c:pt idx="200">
                  <c:v>60.61</c:v>
                </c:pt>
                <c:pt idx="201">
                  <c:v>60.61</c:v>
                </c:pt>
                <c:pt idx="202">
                  <c:v>60.61</c:v>
                </c:pt>
                <c:pt idx="203">
                  <c:v>60.61</c:v>
                </c:pt>
                <c:pt idx="204">
                  <c:v>60.61</c:v>
                </c:pt>
                <c:pt idx="205">
                  <c:v>60.61</c:v>
                </c:pt>
                <c:pt idx="206">
                  <c:v>60.61</c:v>
                </c:pt>
                <c:pt idx="207">
                  <c:v>60.61</c:v>
                </c:pt>
                <c:pt idx="208">
                  <c:v>75</c:v>
                </c:pt>
                <c:pt idx="209">
                  <c:v>79.55</c:v>
                </c:pt>
                <c:pt idx="210">
                  <c:v>79.55</c:v>
                </c:pt>
                <c:pt idx="211">
                  <c:v>79.92</c:v>
                </c:pt>
                <c:pt idx="212">
                  <c:v>79.92</c:v>
                </c:pt>
                <c:pt idx="213">
                  <c:v>79.92</c:v>
                </c:pt>
                <c:pt idx="214">
                  <c:v>79.92</c:v>
                </c:pt>
                <c:pt idx="215">
                  <c:v>79.92</c:v>
                </c:pt>
                <c:pt idx="216">
                  <c:v>79.92</c:v>
                </c:pt>
                <c:pt idx="217">
                  <c:v>79.92</c:v>
                </c:pt>
                <c:pt idx="218">
                  <c:v>79.92</c:v>
                </c:pt>
                <c:pt idx="219">
                  <c:v>73.86</c:v>
                </c:pt>
                <c:pt idx="220">
                  <c:v>73.86</c:v>
                </c:pt>
                <c:pt idx="221">
                  <c:v>73.86</c:v>
                </c:pt>
                <c:pt idx="222">
                  <c:v>73.86</c:v>
                </c:pt>
                <c:pt idx="223">
                  <c:v>73.86</c:v>
                </c:pt>
                <c:pt idx="224">
                  <c:v>76.14</c:v>
                </c:pt>
                <c:pt idx="225">
                  <c:v>76.14</c:v>
                </c:pt>
                <c:pt idx="226">
                  <c:v>76.14</c:v>
                </c:pt>
                <c:pt idx="227">
                  <c:v>76.14</c:v>
                </c:pt>
                <c:pt idx="228">
                  <c:v>76.14</c:v>
                </c:pt>
                <c:pt idx="229">
                  <c:v>76.14</c:v>
                </c:pt>
                <c:pt idx="230">
                  <c:v>73.11</c:v>
                </c:pt>
                <c:pt idx="231">
                  <c:v>73.11</c:v>
                </c:pt>
                <c:pt idx="232">
                  <c:v>73.11</c:v>
                </c:pt>
                <c:pt idx="233">
                  <c:v>73.11</c:v>
                </c:pt>
                <c:pt idx="234">
                  <c:v>73.11</c:v>
                </c:pt>
                <c:pt idx="235">
                  <c:v>73.11</c:v>
                </c:pt>
                <c:pt idx="236">
                  <c:v>73.11</c:v>
                </c:pt>
                <c:pt idx="237">
                  <c:v>73.11</c:v>
                </c:pt>
                <c:pt idx="238">
                  <c:v>73.11</c:v>
                </c:pt>
                <c:pt idx="239">
                  <c:v>73.11</c:v>
                </c:pt>
                <c:pt idx="240">
                  <c:v>73.11</c:v>
                </c:pt>
              </c:numCache>
            </c:numRef>
          </c:val>
          <c:smooth val="0"/>
          <c:extLst>
            <c:ext xmlns:c16="http://schemas.microsoft.com/office/drawing/2014/chart" uri="{C3380CC4-5D6E-409C-BE32-E72D297353CC}">
              <c16:uniqueId val="{00000003-E200-4ACF-8A45-B91FF8A4274C}"/>
            </c:ext>
          </c:extLst>
        </c:ser>
        <c:ser>
          <c:idx val="4"/>
          <c:order val="4"/>
          <c:tx>
            <c:strRef>
              <c:f>Vietnam!$J$1</c:f>
              <c:strCache>
                <c:ptCount val="1"/>
                <c:pt idx="0">
                  <c:v>EconomicSupportIndex</c:v>
                </c:pt>
              </c:strCache>
            </c:strRef>
          </c:tx>
          <c:spPr>
            <a:ln w="28575" cap="rnd">
              <a:solidFill>
                <a:schemeClr val="accent5"/>
              </a:solidFill>
              <a:round/>
            </a:ln>
            <a:effectLst/>
          </c:spPr>
          <c:marker>
            <c:symbol val="none"/>
          </c:marker>
          <c:cat>
            <c:numRef>
              <c:f>Vietnam!$C$2697:$C$2940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Vietnam!$J$2:$J$2937</c:f>
              <c:numCache>
                <c:formatCode>General</c:formatCode>
                <c:ptCount val="24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25</c:v>
                </c:pt>
                <c:pt idx="100">
                  <c:v>25</c:v>
                </c:pt>
                <c:pt idx="101">
                  <c:v>25</c:v>
                </c:pt>
                <c:pt idx="102">
                  <c:v>25</c:v>
                </c:pt>
                <c:pt idx="103">
                  <c:v>25</c:v>
                </c:pt>
                <c:pt idx="104">
                  <c:v>25</c:v>
                </c:pt>
                <c:pt idx="105">
                  <c:v>25</c:v>
                </c:pt>
                <c:pt idx="106">
                  <c:v>25</c:v>
                </c:pt>
                <c:pt idx="107">
                  <c:v>25</c:v>
                </c:pt>
                <c:pt idx="108">
                  <c:v>25</c:v>
                </c:pt>
                <c:pt idx="109">
                  <c:v>25</c:v>
                </c:pt>
                <c:pt idx="110">
                  <c:v>25</c:v>
                </c:pt>
                <c:pt idx="111">
                  <c:v>25</c:v>
                </c:pt>
                <c:pt idx="112">
                  <c:v>25</c:v>
                </c:pt>
                <c:pt idx="113">
                  <c:v>25</c:v>
                </c:pt>
                <c:pt idx="114">
                  <c:v>25</c:v>
                </c:pt>
                <c:pt idx="115">
                  <c:v>25</c:v>
                </c:pt>
                <c:pt idx="116">
                  <c:v>25</c:v>
                </c:pt>
                <c:pt idx="117">
                  <c:v>25</c:v>
                </c:pt>
                <c:pt idx="118">
                  <c:v>25</c:v>
                </c:pt>
                <c:pt idx="119">
                  <c:v>25</c:v>
                </c:pt>
                <c:pt idx="120">
                  <c:v>25</c:v>
                </c:pt>
                <c:pt idx="121">
                  <c:v>25</c:v>
                </c:pt>
                <c:pt idx="122">
                  <c:v>25</c:v>
                </c:pt>
                <c:pt idx="123">
                  <c:v>25</c:v>
                </c:pt>
                <c:pt idx="124">
                  <c:v>25</c:v>
                </c:pt>
                <c:pt idx="125">
                  <c:v>25</c:v>
                </c:pt>
                <c:pt idx="126">
                  <c:v>25</c:v>
                </c:pt>
                <c:pt idx="127">
                  <c:v>25</c:v>
                </c:pt>
                <c:pt idx="128">
                  <c:v>25</c:v>
                </c:pt>
                <c:pt idx="129">
                  <c:v>25</c:v>
                </c:pt>
                <c:pt idx="130">
                  <c:v>25</c:v>
                </c:pt>
                <c:pt idx="131">
                  <c:v>25</c:v>
                </c:pt>
                <c:pt idx="132">
                  <c:v>25</c:v>
                </c:pt>
                <c:pt idx="133">
                  <c:v>25</c:v>
                </c:pt>
                <c:pt idx="134">
                  <c:v>25</c:v>
                </c:pt>
                <c:pt idx="135">
                  <c:v>25</c:v>
                </c:pt>
                <c:pt idx="136">
                  <c:v>25</c:v>
                </c:pt>
                <c:pt idx="137">
                  <c:v>25</c:v>
                </c:pt>
                <c:pt idx="138">
                  <c:v>25</c:v>
                </c:pt>
                <c:pt idx="139">
                  <c:v>25</c:v>
                </c:pt>
                <c:pt idx="140">
                  <c:v>25</c:v>
                </c:pt>
                <c:pt idx="141">
                  <c:v>25</c:v>
                </c:pt>
                <c:pt idx="142">
                  <c:v>25</c:v>
                </c:pt>
                <c:pt idx="143">
                  <c:v>25</c:v>
                </c:pt>
                <c:pt idx="144">
                  <c:v>25</c:v>
                </c:pt>
                <c:pt idx="145">
                  <c:v>25</c:v>
                </c:pt>
                <c:pt idx="146">
                  <c:v>25</c:v>
                </c:pt>
                <c:pt idx="147">
                  <c:v>25</c:v>
                </c:pt>
                <c:pt idx="148">
                  <c:v>25</c:v>
                </c:pt>
                <c:pt idx="149">
                  <c:v>25</c:v>
                </c:pt>
                <c:pt idx="150">
                  <c:v>25</c:v>
                </c:pt>
                <c:pt idx="151">
                  <c:v>25</c:v>
                </c:pt>
                <c:pt idx="152">
                  <c:v>25</c:v>
                </c:pt>
                <c:pt idx="153">
                  <c:v>25</c:v>
                </c:pt>
                <c:pt idx="154">
                  <c:v>25</c:v>
                </c:pt>
                <c:pt idx="155">
                  <c:v>25</c:v>
                </c:pt>
                <c:pt idx="156">
                  <c:v>25</c:v>
                </c:pt>
                <c:pt idx="157">
                  <c:v>25</c:v>
                </c:pt>
                <c:pt idx="158">
                  <c:v>25</c:v>
                </c:pt>
                <c:pt idx="159">
                  <c:v>25</c:v>
                </c:pt>
                <c:pt idx="160">
                  <c:v>25</c:v>
                </c:pt>
                <c:pt idx="161">
                  <c:v>25</c:v>
                </c:pt>
                <c:pt idx="162">
                  <c:v>25</c:v>
                </c:pt>
                <c:pt idx="163">
                  <c:v>25</c:v>
                </c:pt>
                <c:pt idx="164">
                  <c:v>25</c:v>
                </c:pt>
                <c:pt idx="165">
                  <c:v>25</c:v>
                </c:pt>
                <c:pt idx="166">
                  <c:v>25</c:v>
                </c:pt>
                <c:pt idx="167">
                  <c:v>25</c:v>
                </c:pt>
                <c:pt idx="168">
                  <c:v>25</c:v>
                </c:pt>
                <c:pt idx="169">
                  <c:v>25</c:v>
                </c:pt>
                <c:pt idx="170">
                  <c:v>25</c:v>
                </c:pt>
                <c:pt idx="171">
                  <c:v>25</c:v>
                </c:pt>
                <c:pt idx="172">
                  <c:v>25</c:v>
                </c:pt>
                <c:pt idx="173">
                  <c:v>25</c:v>
                </c:pt>
                <c:pt idx="174">
                  <c:v>25</c:v>
                </c:pt>
                <c:pt idx="175">
                  <c:v>25</c:v>
                </c:pt>
                <c:pt idx="176">
                  <c:v>25</c:v>
                </c:pt>
                <c:pt idx="177">
                  <c:v>25</c:v>
                </c:pt>
                <c:pt idx="178">
                  <c:v>25</c:v>
                </c:pt>
                <c:pt idx="179">
                  <c:v>25</c:v>
                </c:pt>
                <c:pt idx="180">
                  <c:v>25</c:v>
                </c:pt>
                <c:pt idx="181">
                  <c:v>25</c:v>
                </c:pt>
                <c:pt idx="182">
                  <c:v>25</c:v>
                </c:pt>
                <c:pt idx="183">
                  <c:v>25</c:v>
                </c:pt>
                <c:pt idx="184">
                  <c:v>25</c:v>
                </c:pt>
                <c:pt idx="185">
                  <c:v>25</c:v>
                </c:pt>
                <c:pt idx="186">
                  <c:v>25</c:v>
                </c:pt>
                <c:pt idx="187">
                  <c:v>25</c:v>
                </c:pt>
                <c:pt idx="188">
                  <c:v>25</c:v>
                </c:pt>
                <c:pt idx="189">
                  <c:v>25</c:v>
                </c:pt>
                <c:pt idx="190">
                  <c:v>25</c:v>
                </c:pt>
                <c:pt idx="191">
                  <c:v>25</c:v>
                </c:pt>
                <c:pt idx="192">
                  <c:v>25</c:v>
                </c:pt>
                <c:pt idx="193">
                  <c:v>25</c:v>
                </c:pt>
                <c:pt idx="194">
                  <c:v>25</c:v>
                </c:pt>
                <c:pt idx="195">
                  <c:v>25</c:v>
                </c:pt>
                <c:pt idx="196">
                  <c:v>50</c:v>
                </c:pt>
                <c:pt idx="197">
                  <c:v>50</c:v>
                </c:pt>
                <c:pt idx="198">
                  <c:v>50</c:v>
                </c:pt>
                <c:pt idx="199">
                  <c:v>50</c:v>
                </c:pt>
                <c:pt idx="200">
                  <c:v>50</c:v>
                </c:pt>
                <c:pt idx="201">
                  <c:v>50</c:v>
                </c:pt>
                <c:pt idx="202">
                  <c:v>50</c:v>
                </c:pt>
                <c:pt idx="203">
                  <c:v>50</c:v>
                </c:pt>
                <c:pt idx="204">
                  <c:v>50</c:v>
                </c:pt>
                <c:pt idx="205">
                  <c:v>50</c:v>
                </c:pt>
                <c:pt idx="206">
                  <c:v>50</c:v>
                </c:pt>
                <c:pt idx="207">
                  <c:v>50</c:v>
                </c:pt>
                <c:pt idx="208">
                  <c:v>50</c:v>
                </c:pt>
                <c:pt idx="209">
                  <c:v>50</c:v>
                </c:pt>
                <c:pt idx="210">
                  <c:v>50</c:v>
                </c:pt>
                <c:pt idx="211">
                  <c:v>50</c:v>
                </c:pt>
                <c:pt idx="212">
                  <c:v>50</c:v>
                </c:pt>
                <c:pt idx="213">
                  <c:v>50</c:v>
                </c:pt>
                <c:pt idx="214">
                  <c:v>50</c:v>
                </c:pt>
                <c:pt idx="215">
                  <c:v>50</c:v>
                </c:pt>
                <c:pt idx="216">
                  <c:v>50</c:v>
                </c:pt>
                <c:pt idx="217">
                  <c:v>50</c:v>
                </c:pt>
                <c:pt idx="218">
                  <c:v>50</c:v>
                </c:pt>
                <c:pt idx="219">
                  <c:v>50</c:v>
                </c:pt>
                <c:pt idx="220">
                  <c:v>50</c:v>
                </c:pt>
                <c:pt idx="221">
                  <c:v>50</c:v>
                </c:pt>
                <c:pt idx="222">
                  <c:v>50</c:v>
                </c:pt>
                <c:pt idx="223">
                  <c:v>50</c:v>
                </c:pt>
                <c:pt idx="224">
                  <c:v>50</c:v>
                </c:pt>
                <c:pt idx="225">
                  <c:v>50</c:v>
                </c:pt>
                <c:pt idx="226">
                  <c:v>50</c:v>
                </c:pt>
                <c:pt idx="227">
                  <c:v>50</c:v>
                </c:pt>
                <c:pt idx="228">
                  <c:v>50</c:v>
                </c:pt>
                <c:pt idx="229">
                  <c:v>50</c:v>
                </c:pt>
                <c:pt idx="230">
                  <c:v>50</c:v>
                </c:pt>
                <c:pt idx="231">
                  <c:v>50</c:v>
                </c:pt>
                <c:pt idx="232">
                  <c:v>50</c:v>
                </c:pt>
                <c:pt idx="233">
                  <c:v>50</c:v>
                </c:pt>
                <c:pt idx="234">
                  <c:v>50</c:v>
                </c:pt>
                <c:pt idx="235">
                  <c:v>50</c:v>
                </c:pt>
                <c:pt idx="236">
                  <c:v>50</c:v>
                </c:pt>
                <c:pt idx="237">
                  <c:v>50</c:v>
                </c:pt>
                <c:pt idx="238">
                  <c:v>50</c:v>
                </c:pt>
                <c:pt idx="239">
                  <c:v>50</c:v>
                </c:pt>
                <c:pt idx="240">
                  <c:v>50</c:v>
                </c:pt>
              </c:numCache>
            </c:numRef>
          </c:val>
          <c:smooth val="0"/>
          <c:extLst>
            <c:ext xmlns:c16="http://schemas.microsoft.com/office/drawing/2014/chart" uri="{C3380CC4-5D6E-409C-BE32-E72D297353CC}">
              <c16:uniqueId val="{00000004-E200-4ACF-8A45-B91FF8A4274C}"/>
            </c:ext>
          </c:extLst>
        </c:ser>
        <c:dLbls>
          <c:showLegendKey val="0"/>
          <c:showVal val="0"/>
          <c:showCatName val="0"/>
          <c:showSerName val="0"/>
          <c:showPercent val="0"/>
          <c:showBubbleSize val="0"/>
        </c:dLbls>
        <c:marker val="1"/>
        <c:smooth val="0"/>
        <c:axId val="567276863"/>
        <c:axId val="554937823"/>
      </c:lineChart>
      <c:lineChart>
        <c:grouping val="standard"/>
        <c:varyColors val="0"/>
        <c:ser>
          <c:idx val="5"/>
          <c:order val="5"/>
          <c:tx>
            <c:strRef>
              <c:f>Vietnam!$K$1</c:f>
              <c:strCache>
                <c:ptCount val="1"/>
                <c:pt idx="0">
                  <c:v>New cases</c:v>
                </c:pt>
              </c:strCache>
            </c:strRef>
          </c:tx>
          <c:spPr>
            <a:ln w="28575" cap="rnd">
              <a:solidFill>
                <a:schemeClr val="accent6"/>
              </a:solidFill>
              <a:round/>
            </a:ln>
            <a:effectLst/>
          </c:spPr>
          <c:marker>
            <c:symbol val="none"/>
          </c:marker>
          <c:cat>
            <c:numRef>
              <c:f>Vietnam!$C$2697:$C$2940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Vietnam!$K$2:$K$2937</c:f>
              <c:numCache>
                <c:formatCode>General</c:formatCode>
                <c:ptCount val="24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2</c:v>
                </c:pt>
                <c:pt idx="24">
                  <c:v>0</c:v>
                </c:pt>
                <c:pt idx="25">
                  <c:v>0</c:v>
                </c:pt>
                <c:pt idx="26">
                  <c:v>0</c:v>
                </c:pt>
                <c:pt idx="27">
                  <c:v>0</c:v>
                </c:pt>
                <c:pt idx="28">
                  <c:v>0</c:v>
                </c:pt>
                <c:pt idx="29">
                  <c:v>0</c:v>
                </c:pt>
                <c:pt idx="30">
                  <c:v>3</c:v>
                </c:pt>
                <c:pt idx="31">
                  <c:v>0</c:v>
                </c:pt>
                <c:pt idx="32">
                  <c:v>2</c:v>
                </c:pt>
                <c:pt idx="33">
                  <c:v>1</c:v>
                </c:pt>
                <c:pt idx="34">
                  <c:v>1</c:v>
                </c:pt>
                <c:pt idx="35">
                  <c:v>1</c:v>
                </c:pt>
                <c:pt idx="36">
                  <c:v>0</c:v>
                </c:pt>
                <c:pt idx="37">
                  <c:v>2</c:v>
                </c:pt>
                <c:pt idx="38">
                  <c:v>1</c:v>
                </c:pt>
                <c:pt idx="39">
                  <c:v>1</c:v>
                </c:pt>
                <c:pt idx="40">
                  <c:v>0</c:v>
                </c:pt>
                <c:pt idx="41">
                  <c:v>1</c:v>
                </c:pt>
                <c:pt idx="42">
                  <c:v>0</c:v>
                </c:pt>
                <c:pt idx="43">
                  <c:v>1</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1</c:v>
                </c:pt>
                <c:pt idx="67">
                  <c:v>4</c:v>
                </c:pt>
                <c:pt idx="68">
                  <c:v>9</c:v>
                </c:pt>
                <c:pt idx="69">
                  <c:v>4</c:v>
                </c:pt>
                <c:pt idx="70">
                  <c:v>4</c:v>
                </c:pt>
                <c:pt idx="71">
                  <c:v>1</c:v>
                </c:pt>
                <c:pt idx="72">
                  <c:v>5</c:v>
                </c:pt>
                <c:pt idx="73">
                  <c:v>9</c:v>
                </c:pt>
                <c:pt idx="74">
                  <c:v>0</c:v>
                </c:pt>
                <c:pt idx="75">
                  <c:v>4</c:v>
                </c:pt>
                <c:pt idx="76">
                  <c:v>4</c:v>
                </c:pt>
                <c:pt idx="77">
                  <c:v>7</c:v>
                </c:pt>
                <c:pt idx="78">
                  <c:v>8</c:v>
                </c:pt>
                <c:pt idx="79">
                  <c:v>11</c:v>
                </c:pt>
                <c:pt idx="80">
                  <c:v>1</c:v>
                </c:pt>
                <c:pt idx="81">
                  <c:v>7</c:v>
                </c:pt>
                <c:pt idx="82">
                  <c:v>26</c:v>
                </c:pt>
                <c:pt idx="83">
                  <c:v>11</c:v>
                </c:pt>
                <c:pt idx="84">
                  <c:v>5</c:v>
                </c:pt>
                <c:pt idx="85">
                  <c:v>16</c:v>
                </c:pt>
                <c:pt idx="86">
                  <c:v>10</c:v>
                </c:pt>
                <c:pt idx="87">
                  <c:v>8</c:v>
                </c:pt>
                <c:pt idx="88">
                  <c:v>17</c:v>
                </c:pt>
                <c:pt idx="89">
                  <c:v>15</c:v>
                </c:pt>
                <c:pt idx="90">
                  <c:v>3</c:v>
                </c:pt>
                <c:pt idx="91">
                  <c:v>6</c:v>
                </c:pt>
                <c:pt idx="92">
                  <c:v>21</c:v>
                </c:pt>
                <c:pt idx="93">
                  <c:v>3</c:v>
                </c:pt>
                <c:pt idx="94">
                  <c:v>4</c:v>
                </c:pt>
                <c:pt idx="95">
                  <c:v>1</c:v>
                </c:pt>
                <c:pt idx="96">
                  <c:v>4</c:v>
                </c:pt>
                <c:pt idx="97">
                  <c:v>6</c:v>
                </c:pt>
                <c:pt idx="98">
                  <c:v>0</c:v>
                </c:pt>
                <c:pt idx="99">
                  <c:v>4</c:v>
                </c:pt>
                <c:pt idx="100">
                  <c:v>2</c:v>
                </c:pt>
                <c:pt idx="101">
                  <c:v>1</c:v>
                </c:pt>
                <c:pt idx="102">
                  <c:v>4</c:v>
                </c:pt>
                <c:pt idx="103">
                  <c:v>2</c:v>
                </c:pt>
                <c:pt idx="104">
                  <c:v>3</c:v>
                </c:pt>
                <c:pt idx="105">
                  <c:v>1</c:v>
                </c:pt>
                <c:pt idx="106">
                  <c:v>0</c:v>
                </c:pt>
                <c:pt idx="107">
                  <c:v>0</c:v>
                </c:pt>
                <c:pt idx="108">
                  <c:v>0</c:v>
                </c:pt>
                <c:pt idx="109">
                  <c:v>0</c:v>
                </c:pt>
                <c:pt idx="110">
                  <c:v>0</c:v>
                </c:pt>
                <c:pt idx="111">
                  <c:v>0</c:v>
                </c:pt>
                <c:pt idx="112">
                  <c:v>0</c:v>
                </c:pt>
                <c:pt idx="113">
                  <c:v>0</c:v>
                </c:pt>
                <c:pt idx="114">
                  <c:v>2</c:v>
                </c:pt>
                <c:pt idx="115">
                  <c:v>0</c:v>
                </c:pt>
                <c:pt idx="116">
                  <c:v>0</c:v>
                </c:pt>
                <c:pt idx="117">
                  <c:v>0</c:v>
                </c:pt>
                <c:pt idx="118">
                  <c:v>0</c:v>
                </c:pt>
                <c:pt idx="119">
                  <c:v>0</c:v>
                </c:pt>
                <c:pt idx="120">
                  <c:v>0</c:v>
                </c:pt>
                <c:pt idx="121">
                  <c:v>0</c:v>
                </c:pt>
                <c:pt idx="122">
                  <c:v>0</c:v>
                </c:pt>
                <c:pt idx="123">
                  <c:v>0</c:v>
                </c:pt>
                <c:pt idx="124">
                  <c:v>1</c:v>
                </c:pt>
                <c:pt idx="125">
                  <c:v>0</c:v>
                </c:pt>
                <c:pt idx="126">
                  <c:v>0</c:v>
                </c:pt>
                <c:pt idx="127">
                  <c:v>0</c:v>
                </c:pt>
                <c:pt idx="128">
                  <c:v>17</c:v>
                </c:pt>
                <c:pt idx="129">
                  <c:v>0</c:v>
                </c:pt>
                <c:pt idx="130">
                  <c:v>0</c:v>
                </c:pt>
                <c:pt idx="131">
                  <c:v>0</c:v>
                </c:pt>
                <c:pt idx="132">
                  <c:v>0</c:v>
                </c:pt>
                <c:pt idx="133">
                  <c:v>0</c:v>
                </c:pt>
                <c:pt idx="134">
                  <c:v>0</c:v>
                </c:pt>
                <c:pt idx="135">
                  <c:v>24</c:v>
                </c:pt>
                <c:pt idx="136">
                  <c:v>1</c:v>
                </c:pt>
                <c:pt idx="137">
                  <c:v>5</c:v>
                </c:pt>
                <c:pt idx="138">
                  <c:v>2</c:v>
                </c:pt>
                <c:pt idx="139">
                  <c:v>4</c:v>
                </c:pt>
                <c:pt idx="140">
                  <c:v>0</c:v>
                </c:pt>
                <c:pt idx="141">
                  <c:v>0</c:v>
                </c:pt>
                <c:pt idx="142">
                  <c:v>0</c:v>
                </c:pt>
                <c:pt idx="143">
                  <c:v>0</c:v>
                </c:pt>
                <c:pt idx="144">
                  <c:v>0</c:v>
                </c:pt>
                <c:pt idx="145">
                  <c:v>1</c:v>
                </c:pt>
                <c:pt idx="146">
                  <c:v>1</c:v>
                </c:pt>
                <c:pt idx="147">
                  <c:v>1</c:v>
                </c:pt>
                <c:pt idx="148">
                  <c:v>0</c:v>
                </c:pt>
                <c:pt idx="149">
                  <c:v>0</c:v>
                </c:pt>
                <c:pt idx="150">
                  <c:v>0</c:v>
                </c:pt>
                <c:pt idx="151">
                  <c:v>0</c:v>
                </c:pt>
                <c:pt idx="152">
                  <c:v>1</c:v>
                </c:pt>
                <c:pt idx="153">
                  <c:v>0</c:v>
                </c:pt>
                <c:pt idx="154">
                  <c:v>0</c:v>
                </c:pt>
                <c:pt idx="155">
                  <c:v>0</c:v>
                </c:pt>
                <c:pt idx="156">
                  <c:v>0</c:v>
                </c:pt>
                <c:pt idx="157">
                  <c:v>1</c:v>
                </c:pt>
                <c:pt idx="158">
                  <c:v>0</c:v>
                </c:pt>
                <c:pt idx="159">
                  <c:v>2</c:v>
                </c:pt>
                <c:pt idx="160">
                  <c:v>1</c:v>
                </c:pt>
                <c:pt idx="161">
                  <c:v>0</c:v>
                </c:pt>
                <c:pt idx="162">
                  <c:v>0</c:v>
                </c:pt>
                <c:pt idx="163">
                  <c:v>0</c:v>
                </c:pt>
                <c:pt idx="164">
                  <c:v>1</c:v>
                </c:pt>
                <c:pt idx="165">
                  <c:v>1</c:v>
                </c:pt>
                <c:pt idx="166">
                  <c:v>0</c:v>
                </c:pt>
                <c:pt idx="167">
                  <c:v>0</c:v>
                </c:pt>
                <c:pt idx="168">
                  <c:v>1</c:v>
                </c:pt>
                <c:pt idx="169">
                  <c:v>0</c:v>
                </c:pt>
                <c:pt idx="170">
                  <c:v>7</c:v>
                </c:pt>
                <c:pt idx="171">
                  <c:v>7</c:v>
                </c:pt>
                <c:pt idx="172">
                  <c:v>0</c:v>
                </c:pt>
                <c:pt idx="173">
                  <c:v>0</c:v>
                </c:pt>
                <c:pt idx="174">
                  <c:v>0</c:v>
                </c:pt>
                <c:pt idx="175">
                  <c:v>0</c:v>
                </c:pt>
                <c:pt idx="176">
                  <c:v>3</c:v>
                </c:pt>
                <c:pt idx="177">
                  <c:v>0</c:v>
                </c:pt>
                <c:pt idx="178">
                  <c:v>1</c:v>
                </c:pt>
                <c:pt idx="179">
                  <c:v>1</c:v>
                </c:pt>
                <c:pt idx="180">
                  <c:v>1</c:v>
                </c:pt>
                <c:pt idx="181">
                  <c:v>0</c:v>
                </c:pt>
                <c:pt idx="182">
                  <c:v>0</c:v>
                </c:pt>
                <c:pt idx="183">
                  <c:v>0</c:v>
                </c:pt>
                <c:pt idx="184">
                  <c:v>0</c:v>
                </c:pt>
                <c:pt idx="185">
                  <c:v>0</c:v>
                </c:pt>
                <c:pt idx="186">
                  <c:v>0</c:v>
                </c:pt>
                <c:pt idx="187">
                  <c:v>0</c:v>
                </c:pt>
                <c:pt idx="188">
                  <c:v>14</c:v>
                </c:pt>
                <c:pt idx="189">
                  <c:v>0</c:v>
                </c:pt>
                <c:pt idx="190">
                  <c:v>0</c:v>
                </c:pt>
                <c:pt idx="191">
                  <c:v>0</c:v>
                </c:pt>
                <c:pt idx="192">
                  <c:v>1</c:v>
                </c:pt>
                <c:pt idx="193">
                  <c:v>0</c:v>
                </c:pt>
                <c:pt idx="194">
                  <c:v>2</c:v>
                </c:pt>
                <c:pt idx="195">
                  <c:v>1</c:v>
                </c:pt>
                <c:pt idx="196">
                  <c:v>0</c:v>
                </c:pt>
                <c:pt idx="197">
                  <c:v>0</c:v>
                </c:pt>
                <c:pt idx="198">
                  <c:v>0</c:v>
                </c:pt>
                <c:pt idx="199">
                  <c:v>0</c:v>
                </c:pt>
                <c:pt idx="200">
                  <c:v>0</c:v>
                </c:pt>
                <c:pt idx="201">
                  <c:v>0</c:v>
                </c:pt>
                <c:pt idx="202">
                  <c:v>0</c:v>
                </c:pt>
                <c:pt idx="203">
                  <c:v>28</c:v>
                </c:pt>
                <c:pt idx="204">
                  <c:v>7</c:v>
                </c:pt>
                <c:pt idx="205">
                  <c:v>4</c:v>
                </c:pt>
                <c:pt idx="206">
                  <c:v>3</c:v>
                </c:pt>
                <c:pt idx="207">
                  <c:v>0</c:v>
                </c:pt>
                <c:pt idx="208">
                  <c:v>5</c:v>
                </c:pt>
                <c:pt idx="209">
                  <c:v>11</c:v>
                </c:pt>
                <c:pt idx="210">
                  <c:v>2</c:v>
                </c:pt>
                <c:pt idx="211">
                  <c:v>26</c:v>
                </c:pt>
                <c:pt idx="212">
                  <c:v>50</c:v>
                </c:pt>
                <c:pt idx="213">
                  <c:v>49</c:v>
                </c:pt>
                <c:pt idx="214">
                  <c:v>32</c:v>
                </c:pt>
                <c:pt idx="215">
                  <c:v>31</c:v>
                </c:pt>
                <c:pt idx="216">
                  <c:v>31</c:v>
                </c:pt>
                <c:pt idx="217">
                  <c:v>20</c:v>
                </c:pt>
                <c:pt idx="218">
                  <c:v>45</c:v>
                </c:pt>
                <c:pt idx="219">
                  <c:v>33</c:v>
                </c:pt>
                <c:pt idx="220">
                  <c:v>39</c:v>
                </c:pt>
                <c:pt idx="221">
                  <c:v>23</c:v>
                </c:pt>
                <c:pt idx="222">
                  <c:v>29</c:v>
                </c:pt>
                <c:pt idx="223">
                  <c:v>5</c:v>
                </c:pt>
                <c:pt idx="224">
                  <c:v>20</c:v>
                </c:pt>
                <c:pt idx="225">
                  <c:v>17</c:v>
                </c:pt>
                <c:pt idx="226">
                  <c:v>28</c:v>
                </c:pt>
                <c:pt idx="227">
                  <c:v>19</c:v>
                </c:pt>
                <c:pt idx="228">
                  <c:v>4</c:v>
                </c:pt>
                <c:pt idx="229">
                  <c:v>30</c:v>
                </c:pt>
                <c:pt idx="230">
                  <c:v>19</c:v>
                </c:pt>
                <c:pt idx="231">
                  <c:v>6</c:v>
                </c:pt>
                <c:pt idx="232">
                  <c:v>5</c:v>
                </c:pt>
                <c:pt idx="233">
                  <c:v>13</c:v>
                </c:pt>
                <c:pt idx="234">
                  <c:v>2</c:v>
                </c:pt>
                <c:pt idx="235">
                  <c:v>5</c:v>
                </c:pt>
                <c:pt idx="236">
                  <c:v>2</c:v>
                </c:pt>
                <c:pt idx="237">
                  <c:v>6</c:v>
                </c:pt>
                <c:pt idx="238">
                  <c:v>7</c:v>
                </c:pt>
                <c:pt idx="239">
                  <c:v>5</c:v>
                </c:pt>
                <c:pt idx="240">
                  <c:v>2</c:v>
                </c:pt>
              </c:numCache>
            </c:numRef>
          </c:val>
          <c:smooth val="0"/>
          <c:extLst>
            <c:ext xmlns:c16="http://schemas.microsoft.com/office/drawing/2014/chart" uri="{C3380CC4-5D6E-409C-BE32-E72D297353CC}">
              <c16:uniqueId val="{00000005-E200-4ACF-8A45-B91FF8A4274C}"/>
            </c:ext>
          </c:extLst>
        </c:ser>
        <c:dLbls>
          <c:showLegendKey val="0"/>
          <c:showVal val="0"/>
          <c:showCatName val="0"/>
          <c:showSerName val="0"/>
          <c:showPercent val="0"/>
          <c:showBubbleSize val="0"/>
        </c:dLbls>
        <c:marker val="1"/>
        <c:smooth val="0"/>
        <c:axId val="600443071"/>
        <c:axId val="342440591"/>
      </c:lineChart>
      <c:catAx>
        <c:axId val="5672768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4937823"/>
        <c:crosses val="autoZero"/>
        <c:auto val="1"/>
        <c:lblAlgn val="ctr"/>
        <c:lblOffset val="100"/>
        <c:noMultiLvlLbl val="0"/>
      </c:catAx>
      <c:valAx>
        <c:axId val="554937823"/>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7276863"/>
        <c:crosses val="autoZero"/>
        <c:crossBetween val="between"/>
      </c:valAx>
      <c:valAx>
        <c:axId val="34244059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0443071"/>
        <c:crosses val="max"/>
        <c:crossBetween val="between"/>
      </c:valAx>
      <c:catAx>
        <c:axId val="600443071"/>
        <c:scaling>
          <c:orientation val="minMax"/>
        </c:scaling>
        <c:delete val="1"/>
        <c:axPos val="b"/>
        <c:numFmt formatCode="General" sourceLinked="1"/>
        <c:majorTickMark val="out"/>
        <c:minorTickMark val="none"/>
        <c:tickLblPos val="nextTo"/>
        <c:crossAx val="342440591"/>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State / Alternative State Quarantine</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Sheet3!$E$83</c:f>
              <c:strCache>
                <c:ptCount val="1"/>
                <c:pt idx="0">
                  <c:v>Apr</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Sheet3!$F$82:$G$82</c:f>
              <c:strCache>
                <c:ptCount val="2"/>
                <c:pt idx="0">
                  <c:v>State</c:v>
                </c:pt>
                <c:pt idx="1">
                  <c:v>Alternative state</c:v>
                </c:pt>
              </c:strCache>
            </c:strRef>
          </c:cat>
          <c:val>
            <c:numRef>
              <c:f>Sheet3!$F$83:$G$83</c:f>
              <c:numCache>
                <c:formatCode>General</c:formatCode>
                <c:ptCount val="2"/>
                <c:pt idx="0">
                  <c:v>14</c:v>
                </c:pt>
                <c:pt idx="1">
                  <c:v>0</c:v>
                </c:pt>
              </c:numCache>
            </c:numRef>
          </c:val>
          <c:extLst>
            <c:ext xmlns:c16="http://schemas.microsoft.com/office/drawing/2014/chart" uri="{C3380CC4-5D6E-409C-BE32-E72D297353CC}">
              <c16:uniqueId val="{00000000-0531-4D3D-9FB4-DA1095213055}"/>
            </c:ext>
          </c:extLst>
        </c:ser>
        <c:ser>
          <c:idx val="1"/>
          <c:order val="1"/>
          <c:tx>
            <c:strRef>
              <c:f>Sheet3!$E$84</c:f>
              <c:strCache>
                <c:ptCount val="1"/>
                <c:pt idx="0">
                  <c:v>May</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Sheet3!$F$82:$G$82</c:f>
              <c:strCache>
                <c:ptCount val="2"/>
                <c:pt idx="0">
                  <c:v>State</c:v>
                </c:pt>
                <c:pt idx="1">
                  <c:v>Alternative state</c:v>
                </c:pt>
              </c:strCache>
            </c:strRef>
          </c:cat>
          <c:val>
            <c:numRef>
              <c:f>Sheet3!$F$84:$G$84</c:f>
              <c:numCache>
                <c:formatCode>General</c:formatCode>
                <c:ptCount val="2"/>
                <c:pt idx="0">
                  <c:v>34</c:v>
                </c:pt>
                <c:pt idx="1">
                  <c:v>4</c:v>
                </c:pt>
              </c:numCache>
            </c:numRef>
          </c:val>
          <c:extLst>
            <c:ext xmlns:c16="http://schemas.microsoft.com/office/drawing/2014/chart" uri="{C3380CC4-5D6E-409C-BE32-E72D297353CC}">
              <c16:uniqueId val="{00000001-0531-4D3D-9FB4-DA1095213055}"/>
            </c:ext>
          </c:extLst>
        </c:ser>
        <c:ser>
          <c:idx val="2"/>
          <c:order val="2"/>
          <c:tx>
            <c:strRef>
              <c:f>Sheet3!$E$85</c:f>
              <c:strCache>
                <c:ptCount val="1"/>
                <c:pt idx="0">
                  <c:v>Jun</c:v>
                </c:pt>
              </c:strCache>
            </c:strRef>
          </c:tx>
          <c:spPr>
            <a:solidFill>
              <a:schemeClr val="accent6">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Sheet3!$F$82:$G$82</c:f>
              <c:strCache>
                <c:ptCount val="2"/>
                <c:pt idx="0">
                  <c:v>State</c:v>
                </c:pt>
                <c:pt idx="1">
                  <c:v>Alternative state</c:v>
                </c:pt>
              </c:strCache>
            </c:strRef>
          </c:cat>
          <c:val>
            <c:numRef>
              <c:f>Sheet3!$F$85:$G$85</c:f>
              <c:numCache>
                <c:formatCode>General</c:formatCode>
                <c:ptCount val="2"/>
                <c:pt idx="0">
                  <c:v>55</c:v>
                </c:pt>
                <c:pt idx="1">
                  <c:v>60</c:v>
                </c:pt>
              </c:numCache>
            </c:numRef>
          </c:val>
          <c:extLst>
            <c:ext xmlns:c16="http://schemas.microsoft.com/office/drawing/2014/chart" uri="{C3380CC4-5D6E-409C-BE32-E72D297353CC}">
              <c16:uniqueId val="{00000002-0531-4D3D-9FB4-DA1095213055}"/>
            </c:ext>
          </c:extLst>
        </c:ser>
        <c:dLbls>
          <c:showLegendKey val="0"/>
          <c:showVal val="0"/>
          <c:showCatName val="0"/>
          <c:showSerName val="0"/>
          <c:showPercent val="0"/>
          <c:showBubbleSize val="0"/>
        </c:dLbls>
        <c:gapWidth val="219"/>
        <c:overlap val="-27"/>
        <c:axId val="1757734896"/>
        <c:axId val="2116032384"/>
      </c:barChart>
      <c:catAx>
        <c:axId val="1757734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116032384"/>
        <c:crosses val="autoZero"/>
        <c:auto val="1"/>
        <c:lblAlgn val="ctr"/>
        <c:lblOffset val="100"/>
        <c:noMultiLvlLbl val="0"/>
      </c:catAx>
      <c:valAx>
        <c:axId val="2116032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7577348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Philippines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Philippines!$F$1</c:f>
              <c:strCache>
                <c:ptCount val="1"/>
                <c:pt idx="0">
                  <c:v>StringencyIndex</c:v>
                </c:pt>
              </c:strCache>
            </c:strRef>
          </c:tx>
          <c:spPr>
            <a:ln w="28575" cap="rnd">
              <a:solidFill>
                <a:schemeClr val="accent1"/>
              </a:solidFill>
              <a:round/>
            </a:ln>
            <a:effectLst/>
          </c:spPr>
          <c:marker>
            <c:symbol val="none"/>
          </c:marker>
          <c:cat>
            <c:numRef>
              <c:f>Philippines!$C$1962:$C$2205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Philippines!$F$2:$F$2198</c:f>
            </c:numRef>
          </c:val>
          <c:smooth val="0"/>
          <c:extLst>
            <c:ext xmlns:c16="http://schemas.microsoft.com/office/drawing/2014/chart" uri="{C3380CC4-5D6E-409C-BE32-E72D297353CC}">
              <c16:uniqueId val="{00000000-5092-40CE-AEA2-FC0B5C02C426}"/>
            </c:ext>
          </c:extLst>
        </c:ser>
        <c:ser>
          <c:idx val="1"/>
          <c:order val="1"/>
          <c:tx>
            <c:strRef>
              <c:f>Philippines!$G$1</c:f>
              <c:strCache>
                <c:ptCount val="1"/>
                <c:pt idx="0">
                  <c:v>StringencyLegacyIndex</c:v>
                </c:pt>
              </c:strCache>
            </c:strRef>
          </c:tx>
          <c:spPr>
            <a:ln w="28575" cap="rnd">
              <a:solidFill>
                <a:schemeClr val="accent2"/>
              </a:solidFill>
              <a:round/>
            </a:ln>
            <a:effectLst/>
          </c:spPr>
          <c:marker>
            <c:symbol val="none"/>
          </c:marker>
          <c:cat>
            <c:numRef>
              <c:f>Philippines!$C$1962:$C$2205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Philippines!$G$2:$G$2198</c:f>
            </c:numRef>
          </c:val>
          <c:smooth val="0"/>
          <c:extLst>
            <c:ext xmlns:c16="http://schemas.microsoft.com/office/drawing/2014/chart" uri="{C3380CC4-5D6E-409C-BE32-E72D297353CC}">
              <c16:uniqueId val="{00000001-5092-40CE-AEA2-FC0B5C02C426}"/>
            </c:ext>
          </c:extLst>
        </c:ser>
        <c:ser>
          <c:idx val="2"/>
          <c:order val="2"/>
          <c:tx>
            <c:strRef>
              <c:f>Philippines!$H$1</c:f>
              <c:strCache>
                <c:ptCount val="1"/>
                <c:pt idx="0">
                  <c:v>GovernmentResponseIndex</c:v>
                </c:pt>
              </c:strCache>
            </c:strRef>
          </c:tx>
          <c:spPr>
            <a:ln w="28575" cap="rnd">
              <a:solidFill>
                <a:schemeClr val="accent3"/>
              </a:solidFill>
              <a:round/>
            </a:ln>
            <a:effectLst/>
          </c:spPr>
          <c:marker>
            <c:symbol val="none"/>
          </c:marker>
          <c:cat>
            <c:numRef>
              <c:f>Philippines!$C$1962:$C$2205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Philippines!$H$2:$H$2198</c:f>
            </c:numRef>
          </c:val>
          <c:smooth val="0"/>
          <c:extLst>
            <c:ext xmlns:c16="http://schemas.microsoft.com/office/drawing/2014/chart" uri="{C3380CC4-5D6E-409C-BE32-E72D297353CC}">
              <c16:uniqueId val="{00000002-5092-40CE-AEA2-FC0B5C02C426}"/>
            </c:ext>
          </c:extLst>
        </c:ser>
        <c:ser>
          <c:idx val="3"/>
          <c:order val="3"/>
          <c:tx>
            <c:strRef>
              <c:f>Philippines!$I$1</c:f>
              <c:strCache>
                <c:ptCount val="1"/>
                <c:pt idx="0">
                  <c:v>ContainmentHealthIndex</c:v>
                </c:pt>
              </c:strCache>
            </c:strRef>
          </c:tx>
          <c:spPr>
            <a:ln w="28575" cap="rnd">
              <a:solidFill>
                <a:schemeClr val="accent4"/>
              </a:solidFill>
              <a:round/>
            </a:ln>
            <a:effectLst/>
          </c:spPr>
          <c:marker>
            <c:symbol val="none"/>
          </c:marker>
          <c:cat>
            <c:numRef>
              <c:f>Philippines!$C$1962:$C$2205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Philippines!$I$2:$I$2198</c:f>
              <c:numCache>
                <c:formatCode>General</c:formatCode>
                <c:ptCount val="23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12.12</c:v>
                </c:pt>
                <c:pt idx="24">
                  <c:v>12.12</c:v>
                </c:pt>
                <c:pt idx="25">
                  <c:v>12.12</c:v>
                </c:pt>
                <c:pt idx="26">
                  <c:v>12.12</c:v>
                </c:pt>
                <c:pt idx="27">
                  <c:v>12.12</c:v>
                </c:pt>
                <c:pt idx="28">
                  <c:v>12.12</c:v>
                </c:pt>
                <c:pt idx="29">
                  <c:v>12.12</c:v>
                </c:pt>
                <c:pt idx="30">
                  <c:v>18.940000000000001</c:v>
                </c:pt>
                <c:pt idx="31">
                  <c:v>18.940000000000001</c:v>
                </c:pt>
                <c:pt idx="32">
                  <c:v>18.940000000000001</c:v>
                </c:pt>
                <c:pt idx="33">
                  <c:v>18.940000000000001</c:v>
                </c:pt>
                <c:pt idx="34">
                  <c:v>18.940000000000001</c:v>
                </c:pt>
                <c:pt idx="35">
                  <c:v>28.03</c:v>
                </c:pt>
                <c:pt idx="36">
                  <c:v>28.03</c:v>
                </c:pt>
                <c:pt idx="37">
                  <c:v>32.58</c:v>
                </c:pt>
                <c:pt idx="38">
                  <c:v>32.58</c:v>
                </c:pt>
                <c:pt idx="39">
                  <c:v>32.58</c:v>
                </c:pt>
                <c:pt idx="40">
                  <c:v>32.58</c:v>
                </c:pt>
                <c:pt idx="41">
                  <c:v>32.58</c:v>
                </c:pt>
                <c:pt idx="42">
                  <c:v>32.58</c:v>
                </c:pt>
                <c:pt idx="43">
                  <c:v>32.58</c:v>
                </c:pt>
                <c:pt idx="44">
                  <c:v>32.58</c:v>
                </c:pt>
                <c:pt idx="45">
                  <c:v>32.58</c:v>
                </c:pt>
                <c:pt idx="46">
                  <c:v>32.58</c:v>
                </c:pt>
                <c:pt idx="47">
                  <c:v>35.61</c:v>
                </c:pt>
                <c:pt idx="48">
                  <c:v>35.61</c:v>
                </c:pt>
                <c:pt idx="49">
                  <c:v>35.61</c:v>
                </c:pt>
                <c:pt idx="50">
                  <c:v>35.61</c:v>
                </c:pt>
                <c:pt idx="51">
                  <c:v>35.61</c:v>
                </c:pt>
                <c:pt idx="52">
                  <c:v>35.61</c:v>
                </c:pt>
                <c:pt idx="53">
                  <c:v>35.61</c:v>
                </c:pt>
                <c:pt idx="54">
                  <c:v>35.61</c:v>
                </c:pt>
                <c:pt idx="55">
                  <c:v>35.61</c:v>
                </c:pt>
                <c:pt idx="56">
                  <c:v>35.61</c:v>
                </c:pt>
                <c:pt idx="57">
                  <c:v>35.61</c:v>
                </c:pt>
                <c:pt idx="58">
                  <c:v>35.61</c:v>
                </c:pt>
                <c:pt idx="59">
                  <c:v>35.61</c:v>
                </c:pt>
                <c:pt idx="60">
                  <c:v>35.61</c:v>
                </c:pt>
                <c:pt idx="61">
                  <c:v>35.61</c:v>
                </c:pt>
                <c:pt idx="62">
                  <c:v>35.61</c:v>
                </c:pt>
                <c:pt idx="63">
                  <c:v>35.61</c:v>
                </c:pt>
                <c:pt idx="64">
                  <c:v>35.61</c:v>
                </c:pt>
                <c:pt idx="65">
                  <c:v>35.61</c:v>
                </c:pt>
                <c:pt idx="66">
                  <c:v>35.61</c:v>
                </c:pt>
                <c:pt idx="67">
                  <c:v>35.61</c:v>
                </c:pt>
                <c:pt idx="68">
                  <c:v>35.61</c:v>
                </c:pt>
                <c:pt idx="69">
                  <c:v>43.18</c:v>
                </c:pt>
                <c:pt idx="70">
                  <c:v>43.18</c:v>
                </c:pt>
                <c:pt idx="71">
                  <c:v>43.18</c:v>
                </c:pt>
                <c:pt idx="72">
                  <c:v>43.18</c:v>
                </c:pt>
                <c:pt idx="73">
                  <c:v>43.18</c:v>
                </c:pt>
                <c:pt idx="74">
                  <c:v>76.52</c:v>
                </c:pt>
                <c:pt idx="75">
                  <c:v>76.52</c:v>
                </c:pt>
                <c:pt idx="76">
                  <c:v>76.52</c:v>
                </c:pt>
                <c:pt idx="77">
                  <c:v>94.7</c:v>
                </c:pt>
                <c:pt idx="78">
                  <c:v>94.7</c:v>
                </c:pt>
                <c:pt idx="79">
                  <c:v>94.7</c:v>
                </c:pt>
                <c:pt idx="80">
                  <c:v>94.7</c:v>
                </c:pt>
                <c:pt idx="81">
                  <c:v>96.97</c:v>
                </c:pt>
                <c:pt idx="82">
                  <c:v>96.97</c:v>
                </c:pt>
                <c:pt idx="83">
                  <c:v>96.97</c:v>
                </c:pt>
                <c:pt idx="84">
                  <c:v>96.97</c:v>
                </c:pt>
                <c:pt idx="85">
                  <c:v>96.97</c:v>
                </c:pt>
                <c:pt idx="86">
                  <c:v>96.97</c:v>
                </c:pt>
                <c:pt idx="87">
                  <c:v>96.97</c:v>
                </c:pt>
                <c:pt idx="88">
                  <c:v>96.97</c:v>
                </c:pt>
                <c:pt idx="89">
                  <c:v>96.97</c:v>
                </c:pt>
                <c:pt idx="90">
                  <c:v>96.97</c:v>
                </c:pt>
                <c:pt idx="91">
                  <c:v>96.97</c:v>
                </c:pt>
                <c:pt idx="92">
                  <c:v>96.97</c:v>
                </c:pt>
                <c:pt idx="93">
                  <c:v>96.97</c:v>
                </c:pt>
                <c:pt idx="94">
                  <c:v>96.97</c:v>
                </c:pt>
                <c:pt idx="95">
                  <c:v>96.97</c:v>
                </c:pt>
                <c:pt idx="96">
                  <c:v>96.97</c:v>
                </c:pt>
                <c:pt idx="97">
                  <c:v>96.97</c:v>
                </c:pt>
                <c:pt idx="98">
                  <c:v>96.97</c:v>
                </c:pt>
                <c:pt idx="99">
                  <c:v>96.97</c:v>
                </c:pt>
                <c:pt idx="100">
                  <c:v>96.97</c:v>
                </c:pt>
                <c:pt idx="101">
                  <c:v>96.97</c:v>
                </c:pt>
                <c:pt idx="102">
                  <c:v>96.97</c:v>
                </c:pt>
                <c:pt idx="103">
                  <c:v>96.97</c:v>
                </c:pt>
                <c:pt idx="104">
                  <c:v>96.97</c:v>
                </c:pt>
                <c:pt idx="105">
                  <c:v>96.97</c:v>
                </c:pt>
                <c:pt idx="106">
                  <c:v>96.97</c:v>
                </c:pt>
                <c:pt idx="107">
                  <c:v>96.97</c:v>
                </c:pt>
                <c:pt idx="108">
                  <c:v>96.97</c:v>
                </c:pt>
                <c:pt idx="109">
                  <c:v>96.97</c:v>
                </c:pt>
                <c:pt idx="110">
                  <c:v>96.97</c:v>
                </c:pt>
                <c:pt idx="111">
                  <c:v>96.97</c:v>
                </c:pt>
                <c:pt idx="112">
                  <c:v>96.97</c:v>
                </c:pt>
                <c:pt idx="113">
                  <c:v>96.97</c:v>
                </c:pt>
                <c:pt idx="114">
                  <c:v>96.97</c:v>
                </c:pt>
                <c:pt idx="115">
                  <c:v>96.97</c:v>
                </c:pt>
                <c:pt idx="116">
                  <c:v>96.97</c:v>
                </c:pt>
                <c:pt idx="117">
                  <c:v>96.97</c:v>
                </c:pt>
                <c:pt idx="118">
                  <c:v>96.97</c:v>
                </c:pt>
                <c:pt idx="119">
                  <c:v>96.97</c:v>
                </c:pt>
                <c:pt idx="120">
                  <c:v>96.97</c:v>
                </c:pt>
                <c:pt idx="121">
                  <c:v>93.94</c:v>
                </c:pt>
                <c:pt idx="122">
                  <c:v>93.94</c:v>
                </c:pt>
                <c:pt idx="123">
                  <c:v>93.94</c:v>
                </c:pt>
                <c:pt idx="124">
                  <c:v>93.94</c:v>
                </c:pt>
                <c:pt idx="125">
                  <c:v>93.94</c:v>
                </c:pt>
                <c:pt idx="126">
                  <c:v>93.94</c:v>
                </c:pt>
                <c:pt idx="127">
                  <c:v>93.94</c:v>
                </c:pt>
                <c:pt idx="128">
                  <c:v>93.94</c:v>
                </c:pt>
                <c:pt idx="129">
                  <c:v>93.94</c:v>
                </c:pt>
                <c:pt idx="130">
                  <c:v>93.94</c:v>
                </c:pt>
                <c:pt idx="131">
                  <c:v>93.94</c:v>
                </c:pt>
                <c:pt idx="132">
                  <c:v>93.94</c:v>
                </c:pt>
                <c:pt idx="133">
                  <c:v>93.94</c:v>
                </c:pt>
                <c:pt idx="134">
                  <c:v>93.94</c:v>
                </c:pt>
                <c:pt idx="135">
                  <c:v>93.94</c:v>
                </c:pt>
                <c:pt idx="136">
                  <c:v>93.94</c:v>
                </c:pt>
                <c:pt idx="137">
                  <c:v>93.94</c:v>
                </c:pt>
                <c:pt idx="138">
                  <c:v>93.94</c:v>
                </c:pt>
                <c:pt idx="139">
                  <c:v>93.94</c:v>
                </c:pt>
                <c:pt idx="140">
                  <c:v>93.94</c:v>
                </c:pt>
                <c:pt idx="141">
                  <c:v>93.94</c:v>
                </c:pt>
                <c:pt idx="142">
                  <c:v>93.94</c:v>
                </c:pt>
                <c:pt idx="143">
                  <c:v>93.94</c:v>
                </c:pt>
                <c:pt idx="144">
                  <c:v>93.94</c:v>
                </c:pt>
                <c:pt idx="145">
                  <c:v>93.94</c:v>
                </c:pt>
                <c:pt idx="146">
                  <c:v>93.94</c:v>
                </c:pt>
                <c:pt idx="147">
                  <c:v>93.94</c:v>
                </c:pt>
                <c:pt idx="148">
                  <c:v>93.94</c:v>
                </c:pt>
                <c:pt idx="149">
                  <c:v>78.790000000000006</c:v>
                </c:pt>
                <c:pt idx="150">
                  <c:v>78.790000000000006</c:v>
                </c:pt>
                <c:pt idx="151">
                  <c:v>78.790000000000006</c:v>
                </c:pt>
                <c:pt idx="152">
                  <c:v>78.790000000000006</c:v>
                </c:pt>
                <c:pt idx="153">
                  <c:v>78.790000000000006</c:v>
                </c:pt>
                <c:pt idx="154">
                  <c:v>78.790000000000006</c:v>
                </c:pt>
                <c:pt idx="155">
                  <c:v>78.790000000000006</c:v>
                </c:pt>
                <c:pt idx="156">
                  <c:v>78.790000000000006</c:v>
                </c:pt>
                <c:pt idx="157">
                  <c:v>78.790000000000006</c:v>
                </c:pt>
                <c:pt idx="158">
                  <c:v>78.790000000000006</c:v>
                </c:pt>
                <c:pt idx="159">
                  <c:v>78.790000000000006</c:v>
                </c:pt>
                <c:pt idx="160">
                  <c:v>78.790000000000006</c:v>
                </c:pt>
                <c:pt idx="161">
                  <c:v>78.790000000000006</c:v>
                </c:pt>
                <c:pt idx="162">
                  <c:v>78.790000000000006</c:v>
                </c:pt>
                <c:pt idx="163">
                  <c:v>78.790000000000006</c:v>
                </c:pt>
                <c:pt idx="164">
                  <c:v>78.790000000000006</c:v>
                </c:pt>
                <c:pt idx="165">
                  <c:v>78.790000000000006</c:v>
                </c:pt>
                <c:pt idx="166">
                  <c:v>83.33</c:v>
                </c:pt>
                <c:pt idx="167">
                  <c:v>83.33</c:v>
                </c:pt>
                <c:pt idx="168">
                  <c:v>83.33</c:v>
                </c:pt>
                <c:pt idx="169">
                  <c:v>83.33</c:v>
                </c:pt>
                <c:pt idx="170">
                  <c:v>83.33</c:v>
                </c:pt>
                <c:pt idx="171">
                  <c:v>83.33</c:v>
                </c:pt>
                <c:pt idx="172">
                  <c:v>83.33</c:v>
                </c:pt>
                <c:pt idx="173">
                  <c:v>83.33</c:v>
                </c:pt>
                <c:pt idx="174">
                  <c:v>83.33</c:v>
                </c:pt>
                <c:pt idx="175">
                  <c:v>83.33</c:v>
                </c:pt>
                <c:pt idx="176">
                  <c:v>83.33</c:v>
                </c:pt>
                <c:pt idx="177">
                  <c:v>83.33</c:v>
                </c:pt>
                <c:pt idx="178">
                  <c:v>83.33</c:v>
                </c:pt>
                <c:pt idx="179">
                  <c:v>83.33</c:v>
                </c:pt>
                <c:pt idx="180">
                  <c:v>83.33</c:v>
                </c:pt>
                <c:pt idx="181">
                  <c:v>83.33</c:v>
                </c:pt>
                <c:pt idx="182">
                  <c:v>83.33</c:v>
                </c:pt>
                <c:pt idx="183">
                  <c:v>83.33</c:v>
                </c:pt>
                <c:pt idx="184">
                  <c:v>86.36</c:v>
                </c:pt>
                <c:pt idx="185">
                  <c:v>86.36</c:v>
                </c:pt>
                <c:pt idx="186">
                  <c:v>86.36</c:v>
                </c:pt>
                <c:pt idx="187">
                  <c:v>86.36</c:v>
                </c:pt>
                <c:pt idx="188">
                  <c:v>84.09</c:v>
                </c:pt>
                <c:pt idx="189">
                  <c:v>84.09</c:v>
                </c:pt>
                <c:pt idx="190">
                  <c:v>84.09</c:v>
                </c:pt>
                <c:pt idx="191">
                  <c:v>84.09</c:v>
                </c:pt>
                <c:pt idx="192">
                  <c:v>84.09</c:v>
                </c:pt>
                <c:pt idx="193">
                  <c:v>84.09</c:v>
                </c:pt>
                <c:pt idx="194">
                  <c:v>84.09</c:v>
                </c:pt>
                <c:pt idx="195">
                  <c:v>84.09</c:v>
                </c:pt>
                <c:pt idx="196">
                  <c:v>84.09</c:v>
                </c:pt>
                <c:pt idx="197">
                  <c:v>84.09</c:v>
                </c:pt>
                <c:pt idx="198">
                  <c:v>84.09</c:v>
                </c:pt>
                <c:pt idx="199">
                  <c:v>84.09</c:v>
                </c:pt>
                <c:pt idx="200">
                  <c:v>84.09</c:v>
                </c:pt>
                <c:pt idx="201">
                  <c:v>84.09</c:v>
                </c:pt>
                <c:pt idx="202">
                  <c:v>84.09</c:v>
                </c:pt>
                <c:pt idx="203">
                  <c:v>84.09</c:v>
                </c:pt>
                <c:pt idx="204">
                  <c:v>78.03</c:v>
                </c:pt>
                <c:pt idx="205">
                  <c:v>78.03</c:v>
                </c:pt>
                <c:pt idx="206">
                  <c:v>78.03</c:v>
                </c:pt>
                <c:pt idx="207">
                  <c:v>78.03</c:v>
                </c:pt>
                <c:pt idx="208">
                  <c:v>78.03</c:v>
                </c:pt>
                <c:pt idx="209">
                  <c:v>78.03</c:v>
                </c:pt>
                <c:pt idx="210">
                  <c:v>78.03</c:v>
                </c:pt>
                <c:pt idx="211">
                  <c:v>78.03</c:v>
                </c:pt>
                <c:pt idx="212">
                  <c:v>78.03</c:v>
                </c:pt>
                <c:pt idx="213">
                  <c:v>78.03</c:v>
                </c:pt>
                <c:pt idx="214">
                  <c:v>78.03</c:v>
                </c:pt>
                <c:pt idx="215">
                  <c:v>80.3</c:v>
                </c:pt>
                <c:pt idx="216">
                  <c:v>80.3</c:v>
                </c:pt>
                <c:pt idx="217">
                  <c:v>80.3</c:v>
                </c:pt>
                <c:pt idx="218">
                  <c:v>80.3</c:v>
                </c:pt>
                <c:pt idx="219">
                  <c:v>80.3</c:v>
                </c:pt>
                <c:pt idx="220">
                  <c:v>80.3</c:v>
                </c:pt>
                <c:pt idx="221">
                  <c:v>80.3</c:v>
                </c:pt>
                <c:pt idx="222">
                  <c:v>80.3</c:v>
                </c:pt>
                <c:pt idx="223">
                  <c:v>80.3</c:v>
                </c:pt>
                <c:pt idx="224">
                  <c:v>80.3</c:v>
                </c:pt>
                <c:pt idx="225">
                  <c:v>80.3</c:v>
                </c:pt>
                <c:pt idx="226">
                  <c:v>80.3</c:v>
                </c:pt>
                <c:pt idx="227">
                  <c:v>80.3</c:v>
                </c:pt>
                <c:pt idx="228">
                  <c:v>80.3</c:v>
                </c:pt>
                <c:pt idx="229">
                  <c:v>80.3</c:v>
                </c:pt>
                <c:pt idx="230">
                  <c:v>80.3</c:v>
                </c:pt>
                <c:pt idx="231">
                  <c:v>72.73</c:v>
                </c:pt>
                <c:pt idx="232">
                  <c:v>72.73</c:v>
                </c:pt>
                <c:pt idx="233">
                  <c:v>72.73</c:v>
                </c:pt>
                <c:pt idx="234">
                  <c:v>72.73</c:v>
                </c:pt>
                <c:pt idx="235">
                  <c:v>72.73</c:v>
                </c:pt>
                <c:pt idx="236">
                  <c:v>72.73</c:v>
                </c:pt>
              </c:numCache>
            </c:numRef>
          </c:val>
          <c:smooth val="0"/>
          <c:extLst>
            <c:ext xmlns:c16="http://schemas.microsoft.com/office/drawing/2014/chart" uri="{C3380CC4-5D6E-409C-BE32-E72D297353CC}">
              <c16:uniqueId val="{00000003-5092-40CE-AEA2-FC0B5C02C426}"/>
            </c:ext>
          </c:extLst>
        </c:ser>
        <c:ser>
          <c:idx val="4"/>
          <c:order val="4"/>
          <c:tx>
            <c:strRef>
              <c:f>Philippines!$J$1</c:f>
              <c:strCache>
                <c:ptCount val="1"/>
                <c:pt idx="0">
                  <c:v>EconomicSupportIndex</c:v>
                </c:pt>
              </c:strCache>
            </c:strRef>
          </c:tx>
          <c:spPr>
            <a:ln w="28575" cap="rnd">
              <a:solidFill>
                <a:schemeClr val="accent5"/>
              </a:solidFill>
              <a:round/>
            </a:ln>
            <a:effectLst/>
          </c:spPr>
          <c:marker>
            <c:symbol val="none"/>
          </c:marker>
          <c:cat>
            <c:numRef>
              <c:f>Philippines!$C$1962:$C$2205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Philippines!$J$2:$J$2198</c:f>
              <c:numCache>
                <c:formatCode>General</c:formatCode>
                <c:ptCount val="23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50</c:v>
                </c:pt>
                <c:pt idx="97">
                  <c:v>50</c:v>
                </c:pt>
                <c:pt idx="98">
                  <c:v>50</c:v>
                </c:pt>
                <c:pt idx="99">
                  <c:v>50</c:v>
                </c:pt>
                <c:pt idx="100">
                  <c:v>50</c:v>
                </c:pt>
                <c:pt idx="101">
                  <c:v>50</c:v>
                </c:pt>
                <c:pt idx="102">
                  <c:v>50</c:v>
                </c:pt>
                <c:pt idx="103">
                  <c:v>62.5</c:v>
                </c:pt>
                <c:pt idx="104">
                  <c:v>62.5</c:v>
                </c:pt>
                <c:pt idx="105">
                  <c:v>62.5</c:v>
                </c:pt>
                <c:pt idx="106">
                  <c:v>62.5</c:v>
                </c:pt>
                <c:pt idx="107">
                  <c:v>62.5</c:v>
                </c:pt>
                <c:pt idx="108">
                  <c:v>62.5</c:v>
                </c:pt>
                <c:pt idx="109">
                  <c:v>62.5</c:v>
                </c:pt>
                <c:pt idx="110">
                  <c:v>62.5</c:v>
                </c:pt>
                <c:pt idx="111">
                  <c:v>62.5</c:v>
                </c:pt>
                <c:pt idx="112">
                  <c:v>62.5</c:v>
                </c:pt>
                <c:pt idx="113">
                  <c:v>62.5</c:v>
                </c:pt>
                <c:pt idx="114">
                  <c:v>62.5</c:v>
                </c:pt>
                <c:pt idx="115">
                  <c:v>62.5</c:v>
                </c:pt>
                <c:pt idx="116">
                  <c:v>62.5</c:v>
                </c:pt>
                <c:pt idx="117">
                  <c:v>62.5</c:v>
                </c:pt>
                <c:pt idx="118">
                  <c:v>62.5</c:v>
                </c:pt>
                <c:pt idx="119">
                  <c:v>62.5</c:v>
                </c:pt>
                <c:pt idx="120">
                  <c:v>62.5</c:v>
                </c:pt>
                <c:pt idx="121">
                  <c:v>62.5</c:v>
                </c:pt>
                <c:pt idx="122">
                  <c:v>62.5</c:v>
                </c:pt>
                <c:pt idx="123">
                  <c:v>62.5</c:v>
                </c:pt>
                <c:pt idx="124">
                  <c:v>62.5</c:v>
                </c:pt>
                <c:pt idx="125">
                  <c:v>62.5</c:v>
                </c:pt>
                <c:pt idx="126">
                  <c:v>12.5</c:v>
                </c:pt>
                <c:pt idx="127">
                  <c:v>12.5</c:v>
                </c:pt>
                <c:pt idx="128">
                  <c:v>12.5</c:v>
                </c:pt>
                <c:pt idx="129">
                  <c:v>12.5</c:v>
                </c:pt>
                <c:pt idx="130">
                  <c:v>12.5</c:v>
                </c:pt>
                <c:pt idx="131">
                  <c:v>12.5</c:v>
                </c:pt>
                <c:pt idx="132">
                  <c:v>12.5</c:v>
                </c:pt>
                <c:pt idx="133">
                  <c:v>12.5</c:v>
                </c:pt>
                <c:pt idx="134">
                  <c:v>12.5</c:v>
                </c:pt>
                <c:pt idx="135">
                  <c:v>12.5</c:v>
                </c:pt>
                <c:pt idx="136">
                  <c:v>12.5</c:v>
                </c:pt>
                <c:pt idx="137">
                  <c:v>12.5</c:v>
                </c:pt>
                <c:pt idx="138">
                  <c:v>12.5</c:v>
                </c:pt>
                <c:pt idx="139">
                  <c:v>12.5</c:v>
                </c:pt>
                <c:pt idx="140">
                  <c:v>12.5</c:v>
                </c:pt>
                <c:pt idx="141">
                  <c:v>12.5</c:v>
                </c:pt>
                <c:pt idx="142">
                  <c:v>12.5</c:v>
                </c:pt>
                <c:pt idx="143">
                  <c:v>12.5</c:v>
                </c:pt>
                <c:pt idx="144">
                  <c:v>12.5</c:v>
                </c:pt>
                <c:pt idx="145">
                  <c:v>12.5</c:v>
                </c:pt>
                <c:pt idx="146">
                  <c:v>12.5</c:v>
                </c:pt>
                <c:pt idx="147">
                  <c:v>12.5</c:v>
                </c:pt>
                <c:pt idx="148">
                  <c:v>12.5</c:v>
                </c:pt>
                <c:pt idx="149">
                  <c:v>12.5</c:v>
                </c:pt>
                <c:pt idx="150">
                  <c:v>12.5</c:v>
                </c:pt>
                <c:pt idx="151">
                  <c:v>12.5</c:v>
                </c:pt>
                <c:pt idx="152">
                  <c:v>12.5</c:v>
                </c:pt>
                <c:pt idx="153">
                  <c:v>12.5</c:v>
                </c:pt>
                <c:pt idx="154">
                  <c:v>12.5</c:v>
                </c:pt>
                <c:pt idx="155">
                  <c:v>12.5</c:v>
                </c:pt>
                <c:pt idx="156">
                  <c:v>12.5</c:v>
                </c:pt>
                <c:pt idx="157">
                  <c:v>12.5</c:v>
                </c:pt>
                <c:pt idx="158">
                  <c:v>12.5</c:v>
                </c:pt>
                <c:pt idx="159">
                  <c:v>12.5</c:v>
                </c:pt>
                <c:pt idx="160">
                  <c:v>12.5</c:v>
                </c:pt>
                <c:pt idx="161">
                  <c:v>12.5</c:v>
                </c:pt>
                <c:pt idx="162">
                  <c:v>12.5</c:v>
                </c:pt>
                <c:pt idx="163">
                  <c:v>12.5</c:v>
                </c:pt>
                <c:pt idx="164">
                  <c:v>12.5</c:v>
                </c:pt>
                <c:pt idx="165">
                  <c:v>12.5</c:v>
                </c:pt>
                <c:pt idx="166">
                  <c:v>12.5</c:v>
                </c:pt>
                <c:pt idx="167">
                  <c:v>12.5</c:v>
                </c:pt>
                <c:pt idx="168">
                  <c:v>12.5</c:v>
                </c:pt>
                <c:pt idx="169">
                  <c:v>12.5</c:v>
                </c:pt>
                <c:pt idx="170">
                  <c:v>12.5</c:v>
                </c:pt>
                <c:pt idx="171">
                  <c:v>12.5</c:v>
                </c:pt>
                <c:pt idx="172">
                  <c:v>12.5</c:v>
                </c:pt>
                <c:pt idx="173">
                  <c:v>12.5</c:v>
                </c:pt>
                <c:pt idx="174">
                  <c:v>12.5</c:v>
                </c:pt>
                <c:pt idx="175">
                  <c:v>12.5</c:v>
                </c:pt>
                <c:pt idx="176">
                  <c:v>12.5</c:v>
                </c:pt>
                <c:pt idx="177">
                  <c:v>12.5</c:v>
                </c:pt>
                <c:pt idx="178">
                  <c:v>12.5</c:v>
                </c:pt>
                <c:pt idx="179">
                  <c:v>12.5</c:v>
                </c:pt>
                <c:pt idx="180">
                  <c:v>12.5</c:v>
                </c:pt>
                <c:pt idx="181">
                  <c:v>12.5</c:v>
                </c:pt>
                <c:pt idx="182">
                  <c:v>12.5</c:v>
                </c:pt>
                <c:pt idx="183">
                  <c:v>12.5</c:v>
                </c:pt>
                <c:pt idx="184">
                  <c:v>37.5</c:v>
                </c:pt>
                <c:pt idx="185">
                  <c:v>37.5</c:v>
                </c:pt>
                <c:pt idx="186">
                  <c:v>37.5</c:v>
                </c:pt>
                <c:pt idx="187">
                  <c:v>37.5</c:v>
                </c:pt>
                <c:pt idx="188">
                  <c:v>37.5</c:v>
                </c:pt>
                <c:pt idx="189">
                  <c:v>37.5</c:v>
                </c:pt>
                <c:pt idx="190">
                  <c:v>37.5</c:v>
                </c:pt>
                <c:pt idx="191">
                  <c:v>37.5</c:v>
                </c:pt>
                <c:pt idx="192">
                  <c:v>37.5</c:v>
                </c:pt>
                <c:pt idx="193">
                  <c:v>37.5</c:v>
                </c:pt>
                <c:pt idx="194">
                  <c:v>37.5</c:v>
                </c:pt>
                <c:pt idx="195">
                  <c:v>37.5</c:v>
                </c:pt>
                <c:pt idx="196">
                  <c:v>37.5</c:v>
                </c:pt>
                <c:pt idx="197">
                  <c:v>37.5</c:v>
                </c:pt>
                <c:pt idx="198">
                  <c:v>37.5</c:v>
                </c:pt>
                <c:pt idx="199">
                  <c:v>37.5</c:v>
                </c:pt>
                <c:pt idx="200">
                  <c:v>37.5</c:v>
                </c:pt>
                <c:pt idx="201">
                  <c:v>37.5</c:v>
                </c:pt>
                <c:pt idx="202">
                  <c:v>37.5</c:v>
                </c:pt>
                <c:pt idx="203">
                  <c:v>37.5</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numCache>
            </c:numRef>
          </c:val>
          <c:smooth val="0"/>
          <c:extLst>
            <c:ext xmlns:c16="http://schemas.microsoft.com/office/drawing/2014/chart" uri="{C3380CC4-5D6E-409C-BE32-E72D297353CC}">
              <c16:uniqueId val="{00000004-5092-40CE-AEA2-FC0B5C02C426}"/>
            </c:ext>
          </c:extLst>
        </c:ser>
        <c:dLbls>
          <c:showLegendKey val="0"/>
          <c:showVal val="0"/>
          <c:showCatName val="0"/>
          <c:showSerName val="0"/>
          <c:showPercent val="0"/>
          <c:showBubbleSize val="0"/>
        </c:dLbls>
        <c:marker val="1"/>
        <c:smooth val="0"/>
        <c:axId val="512438079"/>
        <c:axId val="554941151"/>
      </c:lineChart>
      <c:lineChart>
        <c:grouping val="standard"/>
        <c:varyColors val="0"/>
        <c:ser>
          <c:idx val="5"/>
          <c:order val="5"/>
          <c:tx>
            <c:strRef>
              <c:f>Philippines!$K$1</c:f>
              <c:strCache>
                <c:ptCount val="1"/>
                <c:pt idx="0">
                  <c:v>New cases</c:v>
                </c:pt>
              </c:strCache>
            </c:strRef>
          </c:tx>
          <c:spPr>
            <a:ln w="28575" cap="rnd">
              <a:solidFill>
                <a:schemeClr val="accent6"/>
              </a:solidFill>
              <a:round/>
            </a:ln>
            <a:effectLst/>
          </c:spPr>
          <c:marker>
            <c:symbol val="none"/>
          </c:marker>
          <c:cat>
            <c:numRef>
              <c:f>Philippines!$C$1962:$C$2205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Philippines!$K$2:$K$2198</c:f>
              <c:numCache>
                <c:formatCode>General</c:formatCode>
                <c:ptCount val="23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1</c:v>
                </c:pt>
                <c:pt idx="30">
                  <c:v>0</c:v>
                </c:pt>
                <c:pt idx="31">
                  <c:v>0</c:v>
                </c:pt>
                <c:pt idx="32">
                  <c:v>1</c:v>
                </c:pt>
                <c:pt idx="33">
                  <c:v>0</c:v>
                </c:pt>
                <c:pt idx="34">
                  <c:v>0</c:v>
                </c:pt>
                <c:pt idx="35">
                  <c:v>0</c:v>
                </c:pt>
                <c:pt idx="36">
                  <c:v>1</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2</c:v>
                </c:pt>
                <c:pt idx="67">
                  <c:v>1</c:v>
                </c:pt>
                <c:pt idx="68">
                  <c:v>4</c:v>
                </c:pt>
                <c:pt idx="69">
                  <c:v>23</c:v>
                </c:pt>
                <c:pt idx="70">
                  <c:v>0</c:v>
                </c:pt>
                <c:pt idx="71">
                  <c:v>16</c:v>
                </c:pt>
                <c:pt idx="72">
                  <c:v>3</c:v>
                </c:pt>
                <c:pt idx="73">
                  <c:v>12</c:v>
                </c:pt>
                <c:pt idx="74">
                  <c:v>47</c:v>
                </c:pt>
                <c:pt idx="75">
                  <c:v>29</c:v>
                </c:pt>
                <c:pt idx="76">
                  <c:v>2</c:v>
                </c:pt>
                <c:pt idx="77">
                  <c:v>45</c:v>
                </c:pt>
                <c:pt idx="78">
                  <c:v>15</c:v>
                </c:pt>
                <c:pt idx="79">
                  <c:v>28</c:v>
                </c:pt>
                <c:pt idx="80">
                  <c:v>0</c:v>
                </c:pt>
                <c:pt idx="81">
                  <c:v>150</c:v>
                </c:pt>
                <c:pt idx="82">
                  <c:v>0</c:v>
                </c:pt>
                <c:pt idx="83">
                  <c:v>82</c:v>
                </c:pt>
                <c:pt idx="84">
                  <c:v>90</c:v>
                </c:pt>
                <c:pt idx="85">
                  <c:v>84</c:v>
                </c:pt>
                <c:pt idx="86">
                  <c:v>71</c:v>
                </c:pt>
                <c:pt idx="87">
                  <c:v>96</c:v>
                </c:pt>
                <c:pt idx="88">
                  <c:v>272</c:v>
                </c:pt>
                <c:pt idx="89">
                  <c:v>343</c:v>
                </c:pt>
                <c:pt idx="90">
                  <c:v>666</c:v>
                </c:pt>
                <c:pt idx="91">
                  <c:v>0</c:v>
                </c:pt>
                <c:pt idx="92">
                  <c:v>227</c:v>
                </c:pt>
                <c:pt idx="93">
                  <c:v>322</c:v>
                </c:pt>
                <c:pt idx="94">
                  <c:v>385</c:v>
                </c:pt>
                <c:pt idx="95">
                  <c:v>76</c:v>
                </c:pt>
                <c:pt idx="96">
                  <c:v>152</c:v>
                </c:pt>
                <c:pt idx="97">
                  <c:v>414</c:v>
                </c:pt>
                <c:pt idx="98">
                  <c:v>104</c:v>
                </c:pt>
                <c:pt idx="99">
                  <c:v>106</c:v>
                </c:pt>
                <c:pt idx="100">
                  <c:v>206</c:v>
                </c:pt>
                <c:pt idx="101">
                  <c:v>0</c:v>
                </c:pt>
                <c:pt idx="102">
                  <c:v>352</c:v>
                </c:pt>
                <c:pt idx="103">
                  <c:v>220</c:v>
                </c:pt>
                <c:pt idx="104">
                  <c:v>284</c:v>
                </c:pt>
                <c:pt idx="105">
                  <c:v>291</c:v>
                </c:pt>
                <c:pt idx="106">
                  <c:v>230</c:v>
                </c:pt>
                <c:pt idx="107">
                  <c:v>207</c:v>
                </c:pt>
                <c:pt idx="108">
                  <c:v>218</c:v>
                </c:pt>
                <c:pt idx="109">
                  <c:v>209</c:v>
                </c:pt>
                <c:pt idx="110">
                  <c:v>172</c:v>
                </c:pt>
                <c:pt idx="111">
                  <c:v>200</c:v>
                </c:pt>
                <c:pt idx="112">
                  <c:v>140</c:v>
                </c:pt>
                <c:pt idx="113">
                  <c:v>111</c:v>
                </c:pt>
                <c:pt idx="114">
                  <c:v>271</c:v>
                </c:pt>
                <c:pt idx="115">
                  <c:v>211</c:v>
                </c:pt>
                <c:pt idx="116">
                  <c:v>102</c:v>
                </c:pt>
                <c:pt idx="117">
                  <c:v>285</c:v>
                </c:pt>
                <c:pt idx="118">
                  <c:v>198</c:v>
                </c:pt>
                <c:pt idx="119">
                  <c:v>181</c:v>
                </c:pt>
                <c:pt idx="120">
                  <c:v>254</c:v>
                </c:pt>
                <c:pt idx="121">
                  <c:v>276</c:v>
                </c:pt>
                <c:pt idx="122">
                  <c:v>284</c:v>
                </c:pt>
                <c:pt idx="123">
                  <c:v>156</c:v>
                </c:pt>
                <c:pt idx="124">
                  <c:v>295</c:v>
                </c:pt>
                <c:pt idx="125">
                  <c:v>262</c:v>
                </c:pt>
                <c:pt idx="126">
                  <c:v>199</c:v>
                </c:pt>
                <c:pt idx="127">
                  <c:v>320</c:v>
                </c:pt>
                <c:pt idx="128">
                  <c:v>339</c:v>
                </c:pt>
                <c:pt idx="129">
                  <c:v>120</c:v>
                </c:pt>
                <c:pt idx="130">
                  <c:v>147</c:v>
                </c:pt>
                <c:pt idx="131">
                  <c:v>184</c:v>
                </c:pt>
                <c:pt idx="132">
                  <c:v>292</c:v>
                </c:pt>
                <c:pt idx="133">
                  <c:v>264</c:v>
                </c:pt>
                <c:pt idx="134">
                  <c:v>268</c:v>
                </c:pt>
                <c:pt idx="135">
                  <c:v>258</c:v>
                </c:pt>
                <c:pt idx="136">
                  <c:v>215</c:v>
                </c:pt>
                <c:pt idx="137">
                  <c:v>214</c:v>
                </c:pt>
                <c:pt idx="138">
                  <c:v>208</c:v>
                </c:pt>
                <c:pt idx="139">
                  <c:v>205</c:v>
                </c:pt>
                <c:pt idx="140">
                  <c:v>224</c:v>
                </c:pt>
                <c:pt idx="141">
                  <c:v>279</c:v>
                </c:pt>
                <c:pt idx="142">
                  <c:v>213</c:v>
                </c:pt>
                <c:pt idx="143">
                  <c:v>163</c:v>
                </c:pt>
                <c:pt idx="144">
                  <c:v>180</c:v>
                </c:pt>
                <c:pt idx="145">
                  <c:v>258</c:v>
                </c:pt>
                <c:pt idx="146">
                  <c:v>284</c:v>
                </c:pt>
                <c:pt idx="147">
                  <c:v>350</c:v>
                </c:pt>
                <c:pt idx="148">
                  <c:v>380</c:v>
                </c:pt>
                <c:pt idx="149">
                  <c:v>539</c:v>
                </c:pt>
                <c:pt idx="150">
                  <c:v>1046</c:v>
                </c:pt>
                <c:pt idx="151">
                  <c:v>590</c:v>
                </c:pt>
                <c:pt idx="152">
                  <c:v>862</c:v>
                </c:pt>
                <c:pt idx="153">
                  <c:v>552</c:v>
                </c:pt>
                <c:pt idx="154">
                  <c:v>359</c:v>
                </c:pt>
                <c:pt idx="155">
                  <c:v>751</c:v>
                </c:pt>
                <c:pt idx="156">
                  <c:v>634</c:v>
                </c:pt>
                <c:pt idx="157">
                  <c:v>244</c:v>
                </c:pt>
                <c:pt idx="158">
                  <c:v>714</c:v>
                </c:pt>
                <c:pt idx="159">
                  <c:v>555</c:v>
                </c:pt>
                <c:pt idx="160">
                  <c:v>579</c:v>
                </c:pt>
                <c:pt idx="161">
                  <c:v>518</c:v>
                </c:pt>
                <c:pt idx="162">
                  <c:v>740</c:v>
                </c:pt>
                <c:pt idx="163">
                  <c:v>443</c:v>
                </c:pt>
                <c:pt idx="164">
                  <c:v>612</c:v>
                </c:pt>
                <c:pt idx="165">
                  <c:v>605</c:v>
                </c:pt>
                <c:pt idx="166">
                  <c:v>538</c:v>
                </c:pt>
                <c:pt idx="167">
                  <c:v>490</c:v>
                </c:pt>
                <c:pt idx="168">
                  <c:v>361</c:v>
                </c:pt>
                <c:pt idx="169">
                  <c:v>457</c:v>
                </c:pt>
                <c:pt idx="170">
                  <c:v>561</c:v>
                </c:pt>
                <c:pt idx="171">
                  <c:v>660</c:v>
                </c:pt>
                <c:pt idx="172">
                  <c:v>941</c:v>
                </c:pt>
                <c:pt idx="173">
                  <c:v>652</c:v>
                </c:pt>
                <c:pt idx="174">
                  <c:v>630</c:v>
                </c:pt>
                <c:pt idx="175">
                  <c:v>1143</c:v>
                </c:pt>
                <c:pt idx="176">
                  <c:v>470</c:v>
                </c:pt>
                <c:pt idx="177">
                  <c:v>774</c:v>
                </c:pt>
                <c:pt idx="178">
                  <c:v>1004</c:v>
                </c:pt>
                <c:pt idx="179">
                  <c:v>730</c:v>
                </c:pt>
                <c:pt idx="180">
                  <c:v>652</c:v>
                </c:pt>
                <c:pt idx="181">
                  <c:v>983</c:v>
                </c:pt>
                <c:pt idx="182">
                  <c:v>1076</c:v>
                </c:pt>
                <c:pt idx="183">
                  <c:v>997</c:v>
                </c:pt>
                <c:pt idx="184">
                  <c:v>294</c:v>
                </c:pt>
                <c:pt idx="185">
                  <c:v>1531</c:v>
                </c:pt>
                <c:pt idx="186">
                  <c:v>1494</c:v>
                </c:pt>
                <c:pt idx="187">
                  <c:v>0</c:v>
                </c:pt>
                <c:pt idx="188">
                  <c:v>4503</c:v>
                </c:pt>
                <c:pt idx="189">
                  <c:v>1540</c:v>
                </c:pt>
                <c:pt idx="190">
                  <c:v>2486</c:v>
                </c:pt>
                <c:pt idx="191">
                  <c:v>1395</c:v>
                </c:pt>
                <c:pt idx="192">
                  <c:v>1160</c:v>
                </c:pt>
                <c:pt idx="193">
                  <c:v>1308</c:v>
                </c:pt>
                <c:pt idx="194">
                  <c:v>2037</c:v>
                </c:pt>
                <c:pt idx="195">
                  <c:v>747</c:v>
                </c:pt>
                <c:pt idx="196">
                  <c:v>539</c:v>
                </c:pt>
                <c:pt idx="197">
                  <c:v>1305</c:v>
                </c:pt>
                <c:pt idx="198">
                  <c:v>2416</c:v>
                </c:pt>
                <c:pt idx="199">
                  <c:v>1735</c:v>
                </c:pt>
                <c:pt idx="200">
                  <c:v>2303</c:v>
                </c:pt>
                <c:pt idx="201">
                  <c:v>2152</c:v>
                </c:pt>
                <c:pt idx="202">
                  <c:v>1442</c:v>
                </c:pt>
                <c:pt idx="203">
                  <c:v>1866</c:v>
                </c:pt>
                <c:pt idx="204">
                  <c:v>1505</c:v>
                </c:pt>
                <c:pt idx="205">
                  <c:v>2121</c:v>
                </c:pt>
                <c:pt idx="206">
                  <c:v>2054</c:v>
                </c:pt>
                <c:pt idx="207">
                  <c:v>1968</c:v>
                </c:pt>
                <c:pt idx="208">
                  <c:v>2036</c:v>
                </c:pt>
                <c:pt idx="209">
                  <c:v>1592</c:v>
                </c:pt>
                <c:pt idx="210">
                  <c:v>1633</c:v>
                </c:pt>
                <c:pt idx="211">
                  <c:v>1813</c:v>
                </c:pt>
                <c:pt idx="212">
                  <c:v>3888</c:v>
                </c:pt>
                <c:pt idx="213">
                  <c:v>3980</c:v>
                </c:pt>
                <c:pt idx="214">
                  <c:v>4878</c:v>
                </c:pt>
                <c:pt idx="215">
                  <c:v>4953</c:v>
                </c:pt>
                <c:pt idx="216">
                  <c:v>3145</c:v>
                </c:pt>
                <c:pt idx="217">
                  <c:v>6263</c:v>
                </c:pt>
                <c:pt idx="218">
                  <c:v>3387</c:v>
                </c:pt>
                <c:pt idx="219">
                  <c:v>3480</c:v>
                </c:pt>
                <c:pt idx="220">
                  <c:v>3294</c:v>
                </c:pt>
                <c:pt idx="221">
                  <c:v>4131</c:v>
                </c:pt>
                <c:pt idx="222">
                  <c:v>3028</c:v>
                </c:pt>
                <c:pt idx="223">
                  <c:v>6725</c:v>
                </c:pt>
                <c:pt idx="224">
                  <c:v>2900</c:v>
                </c:pt>
                <c:pt idx="225">
                  <c:v>4211</c:v>
                </c:pt>
                <c:pt idx="226">
                  <c:v>3777</c:v>
                </c:pt>
                <c:pt idx="227">
                  <c:v>6134</c:v>
                </c:pt>
                <c:pt idx="228">
                  <c:v>4258</c:v>
                </c:pt>
                <c:pt idx="229">
                  <c:v>3335</c:v>
                </c:pt>
                <c:pt idx="230">
                  <c:v>3221</c:v>
                </c:pt>
                <c:pt idx="231">
                  <c:v>4739</c:v>
                </c:pt>
                <c:pt idx="232">
                  <c:v>4561</c:v>
                </c:pt>
                <c:pt idx="233">
                  <c:v>4248</c:v>
                </c:pt>
                <c:pt idx="234">
                  <c:v>4343</c:v>
                </c:pt>
                <c:pt idx="235">
                  <c:v>4884</c:v>
                </c:pt>
                <c:pt idx="236">
                  <c:v>2352</c:v>
                </c:pt>
              </c:numCache>
            </c:numRef>
          </c:val>
          <c:smooth val="0"/>
          <c:extLst>
            <c:ext xmlns:c16="http://schemas.microsoft.com/office/drawing/2014/chart" uri="{C3380CC4-5D6E-409C-BE32-E72D297353CC}">
              <c16:uniqueId val="{00000005-5092-40CE-AEA2-FC0B5C02C426}"/>
            </c:ext>
          </c:extLst>
        </c:ser>
        <c:dLbls>
          <c:showLegendKey val="0"/>
          <c:showVal val="0"/>
          <c:showCatName val="0"/>
          <c:showSerName val="0"/>
          <c:showPercent val="0"/>
          <c:showBubbleSize val="0"/>
        </c:dLbls>
        <c:marker val="1"/>
        <c:smooth val="0"/>
        <c:axId val="577772271"/>
        <c:axId val="1905848847"/>
      </c:lineChart>
      <c:catAx>
        <c:axId val="5124380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4941151"/>
        <c:crosses val="autoZero"/>
        <c:auto val="1"/>
        <c:lblAlgn val="ctr"/>
        <c:lblOffset val="100"/>
        <c:noMultiLvlLbl val="0"/>
      </c:catAx>
      <c:valAx>
        <c:axId val="554941151"/>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2438079"/>
        <c:crosses val="autoZero"/>
        <c:crossBetween val="between"/>
      </c:valAx>
      <c:valAx>
        <c:axId val="1905848847"/>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7772271"/>
        <c:crosses val="max"/>
        <c:crossBetween val="between"/>
      </c:valAx>
      <c:catAx>
        <c:axId val="577772271"/>
        <c:scaling>
          <c:orientation val="minMax"/>
        </c:scaling>
        <c:delete val="1"/>
        <c:axPos val="b"/>
        <c:numFmt formatCode="General" sourceLinked="1"/>
        <c:majorTickMark val="out"/>
        <c:minorTickMark val="none"/>
        <c:tickLblPos val="nextTo"/>
        <c:crossAx val="1905848847"/>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Singapore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Singapore!$F$1</c:f>
              <c:strCache>
                <c:ptCount val="1"/>
                <c:pt idx="0">
                  <c:v>StringencyIndex</c:v>
                </c:pt>
              </c:strCache>
            </c:strRef>
          </c:tx>
          <c:spPr>
            <a:ln w="28575" cap="rnd">
              <a:solidFill>
                <a:schemeClr val="accent1"/>
              </a:solidFill>
              <a:round/>
            </a:ln>
            <a:effectLst/>
          </c:spPr>
          <c:marker>
            <c:symbol val="none"/>
          </c:marker>
          <c:cat>
            <c:numRef>
              <c:f>Singapore!$C$2207:$C$2450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Singapore!$F$2:$F$2441</c:f>
            </c:numRef>
          </c:val>
          <c:smooth val="0"/>
          <c:extLst>
            <c:ext xmlns:c16="http://schemas.microsoft.com/office/drawing/2014/chart" uri="{C3380CC4-5D6E-409C-BE32-E72D297353CC}">
              <c16:uniqueId val="{00000000-3291-4421-81C5-C6DB490367F5}"/>
            </c:ext>
          </c:extLst>
        </c:ser>
        <c:ser>
          <c:idx val="1"/>
          <c:order val="1"/>
          <c:tx>
            <c:strRef>
              <c:f>Singapore!$G$1</c:f>
              <c:strCache>
                <c:ptCount val="1"/>
                <c:pt idx="0">
                  <c:v>StringencyLegacyIndex</c:v>
                </c:pt>
              </c:strCache>
            </c:strRef>
          </c:tx>
          <c:spPr>
            <a:ln w="28575" cap="rnd">
              <a:solidFill>
                <a:schemeClr val="accent2"/>
              </a:solidFill>
              <a:round/>
            </a:ln>
            <a:effectLst/>
          </c:spPr>
          <c:marker>
            <c:symbol val="none"/>
          </c:marker>
          <c:cat>
            <c:numRef>
              <c:f>Singapore!$C$2207:$C$2450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Singapore!$G$2:$G$2441</c:f>
            </c:numRef>
          </c:val>
          <c:smooth val="0"/>
          <c:extLst>
            <c:ext xmlns:c16="http://schemas.microsoft.com/office/drawing/2014/chart" uri="{C3380CC4-5D6E-409C-BE32-E72D297353CC}">
              <c16:uniqueId val="{00000001-3291-4421-81C5-C6DB490367F5}"/>
            </c:ext>
          </c:extLst>
        </c:ser>
        <c:ser>
          <c:idx val="2"/>
          <c:order val="2"/>
          <c:tx>
            <c:strRef>
              <c:f>Singapore!$H$1</c:f>
              <c:strCache>
                <c:ptCount val="1"/>
                <c:pt idx="0">
                  <c:v>GovernmentResponseIndex</c:v>
                </c:pt>
              </c:strCache>
            </c:strRef>
          </c:tx>
          <c:spPr>
            <a:ln w="28575" cap="rnd">
              <a:solidFill>
                <a:schemeClr val="accent3"/>
              </a:solidFill>
              <a:round/>
            </a:ln>
            <a:effectLst/>
          </c:spPr>
          <c:marker>
            <c:symbol val="none"/>
          </c:marker>
          <c:cat>
            <c:numRef>
              <c:f>Singapore!$C$2207:$C$2450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Singapore!$H$2:$H$2441</c:f>
            </c:numRef>
          </c:val>
          <c:smooth val="0"/>
          <c:extLst>
            <c:ext xmlns:c16="http://schemas.microsoft.com/office/drawing/2014/chart" uri="{C3380CC4-5D6E-409C-BE32-E72D297353CC}">
              <c16:uniqueId val="{00000002-3291-4421-81C5-C6DB490367F5}"/>
            </c:ext>
          </c:extLst>
        </c:ser>
        <c:ser>
          <c:idx val="3"/>
          <c:order val="3"/>
          <c:tx>
            <c:strRef>
              <c:f>Singapore!$I$1</c:f>
              <c:strCache>
                <c:ptCount val="1"/>
                <c:pt idx="0">
                  <c:v>ContainmentHealthIndex</c:v>
                </c:pt>
              </c:strCache>
            </c:strRef>
          </c:tx>
          <c:spPr>
            <a:ln w="28575" cap="rnd">
              <a:solidFill>
                <a:schemeClr val="accent4"/>
              </a:solidFill>
              <a:round/>
            </a:ln>
            <a:effectLst/>
          </c:spPr>
          <c:marker>
            <c:symbol val="none"/>
          </c:marker>
          <c:cat>
            <c:numRef>
              <c:f>Singapore!$C$2207:$C$2450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Singapore!$I$2:$I$2441</c:f>
              <c:numCache>
                <c:formatCode>General</c:formatCode>
                <c:ptCount val="235"/>
                <c:pt idx="0">
                  <c:v>0</c:v>
                </c:pt>
                <c:pt idx="1">
                  <c:v>14.39</c:v>
                </c:pt>
                <c:pt idx="2">
                  <c:v>14.39</c:v>
                </c:pt>
                <c:pt idx="3">
                  <c:v>14.39</c:v>
                </c:pt>
                <c:pt idx="4">
                  <c:v>14.39</c:v>
                </c:pt>
                <c:pt idx="5">
                  <c:v>14.39</c:v>
                </c:pt>
                <c:pt idx="6">
                  <c:v>14.39</c:v>
                </c:pt>
                <c:pt idx="7">
                  <c:v>14.39</c:v>
                </c:pt>
                <c:pt idx="8">
                  <c:v>14.39</c:v>
                </c:pt>
                <c:pt idx="9">
                  <c:v>14.39</c:v>
                </c:pt>
                <c:pt idx="10">
                  <c:v>14.39</c:v>
                </c:pt>
                <c:pt idx="11">
                  <c:v>14.39</c:v>
                </c:pt>
                <c:pt idx="12">
                  <c:v>14.39</c:v>
                </c:pt>
                <c:pt idx="13">
                  <c:v>14.39</c:v>
                </c:pt>
                <c:pt idx="14">
                  <c:v>14.39</c:v>
                </c:pt>
                <c:pt idx="15">
                  <c:v>14.39</c:v>
                </c:pt>
                <c:pt idx="16">
                  <c:v>14.39</c:v>
                </c:pt>
                <c:pt idx="17">
                  <c:v>14.39</c:v>
                </c:pt>
                <c:pt idx="18">
                  <c:v>14.39</c:v>
                </c:pt>
                <c:pt idx="19">
                  <c:v>23.48</c:v>
                </c:pt>
                <c:pt idx="20">
                  <c:v>23.48</c:v>
                </c:pt>
                <c:pt idx="21">
                  <c:v>23.48</c:v>
                </c:pt>
                <c:pt idx="22">
                  <c:v>31.06</c:v>
                </c:pt>
                <c:pt idx="23">
                  <c:v>31.06</c:v>
                </c:pt>
                <c:pt idx="24">
                  <c:v>31.06</c:v>
                </c:pt>
                <c:pt idx="25">
                  <c:v>31.06</c:v>
                </c:pt>
                <c:pt idx="26">
                  <c:v>31.06</c:v>
                </c:pt>
                <c:pt idx="27">
                  <c:v>31.06</c:v>
                </c:pt>
                <c:pt idx="28">
                  <c:v>31.06</c:v>
                </c:pt>
                <c:pt idx="29">
                  <c:v>31.06</c:v>
                </c:pt>
                <c:pt idx="30">
                  <c:v>31.06</c:v>
                </c:pt>
                <c:pt idx="31">
                  <c:v>31.06</c:v>
                </c:pt>
                <c:pt idx="32">
                  <c:v>31.06</c:v>
                </c:pt>
                <c:pt idx="33">
                  <c:v>31.06</c:v>
                </c:pt>
                <c:pt idx="34">
                  <c:v>31.06</c:v>
                </c:pt>
                <c:pt idx="35">
                  <c:v>31.06</c:v>
                </c:pt>
                <c:pt idx="36">
                  <c:v>31.06</c:v>
                </c:pt>
                <c:pt idx="37">
                  <c:v>35.61</c:v>
                </c:pt>
                <c:pt idx="38">
                  <c:v>35.61</c:v>
                </c:pt>
                <c:pt idx="39">
                  <c:v>35.61</c:v>
                </c:pt>
                <c:pt idx="40">
                  <c:v>35.61</c:v>
                </c:pt>
                <c:pt idx="41">
                  <c:v>35.61</c:v>
                </c:pt>
                <c:pt idx="42">
                  <c:v>35.61</c:v>
                </c:pt>
                <c:pt idx="43">
                  <c:v>35.61</c:v>
                </c:pt>
                <c:pt idx="44">
                  <c:v>35.61</c:v>
                </c:pt>
                <c:pt idx="45">
                  <c:v>35.61</c:v>
                </c:pt>
                <c:pt idx="46">
                  <c:v>35.61</c:v>
                </c:pt>
                <c:pt idx="47">
                  <c:v>35.61</c:v>
                </c:pt>
                <c:pt idx="48">
                  <c:v>35.61</c:v>
                </c:pt>
                <c:pt idx="49">
                  <c:v>35.61</c:v>
                </c:pt>
                <c:pt idx="50">
                  <c:v>35.61</c:v>
                </c:pt>
                <c:pt idx="51">
                  <c:v>35.61</c:v>
                </c:pt>
                <c:pt idx="52">
                  <c:v>35.61</c:v>
                </c:pt>
                <c:pt idx="53">
                  <c:v>35.61</c:v>
                </c:pt>
                <c:pt idx="54">
                  <c:v>35.61</c:v>
                </c:pt>
                <c:pt idx="55">
                  <c:v>35.61</c:v>
                </c:pt>
                <c:pt idx="56">
                  <c:v>35.61</c:v>
                </c:pt>
                <c:pt idx="57">
                  <c:v>35.61</c:v>
                </c:pt>
                <c:pt idx="58">
                  <c:v>35.61</c:v>
                </c:pt>
                <c:pt idx="59">
                  <c:v>35.61</c:v>
                </c:pt>
                <c:pt idx="60">
                  <c:v>35.61</c:v>
                </c:pt>
                <c:pt idx="61">
                  <c:v>35.61</c:v>
                </c:pt>
                <c:pt idx="62">
                  <c:v>35.61</c:v>
                </c:pt>
                <c:pt idx="63">
                  <c:v>35.61</c:v>
                </c:pt>
                <c:pt idx="64">
                  <c:v>35.61</c:v>
                </c:pt>
                <c:pt idx="65">
                  <c:v>35.61</c:v>
                </c:pt>
                <c:pt idx="66">
                  <c:v>35.61</c:v>
                </c:pt>
                <c:pt idx="67">
                  <c:v>35.61</c:v>
                </c:pt>
                <c:pt idx="68">
                  <c:v>35.61</c:v>
                </c:pt>
                <c:pt idx="69">
                  <c:v>35.61</c:v>
                </c:pt>
                <c:pt idx="70">
                  <c:v>35.61</c:v>
                </c:pt>
                <c:pt idx="71">
                  <c:v>35.61</c:v>
                </c:pt>
                <c:pt idx="72">
                  <c:v>44.7</c:v>
                </c:pt>
                <c:pt idx="73">
                  <c:v>44.7</c:v>
                </c:pt>
                <c:pt idx="74">
                  <c:v>44.7</c:v>
                </c:pt>
                <c:pt idx="75">
                  <c:v>44.7</c:v>
                </c:pt>
                <c:pt idx="76">
                  <c:v>44.7</c:v>
                </c:pt>
                <c:pt idx="77">
                  <c:v>44.7</c:v>
                </c:pt>
                <c:pt idx="78">
                  <c:v>44.7</c:v>
                </c:pt>
                <c:pt idx="79">
                  <c:v>44.7</c:v>
                </c:pt>
                <c:pt idx="80">
                  <c:v>44.7</c:v>
                </c:pt>
                <c:pt idx="81">
                  <c:v>44.7</c:v>
                </c:pt>
                <c:pt idx="82">
                  <c:v>44.7</c:v>
                </c:pt>
                <c:pt idx="83">
                  <c:v>44.7</c:v>
                </c:pt>
                <c:pt idx="84">
                  <c:v>44.7</c:v>
                </c:pt>
                <c:pt idx="85">
                  <c:v>44.7</c:v>
                </c:pt>
                <c:pt idx="86">
                  <c:v>46.97</c:v>
                </c:pt>
                <c:pt idx="87">
                  <c:v>46.97</c:v>
                </c:pt>
                <c:pt idx="88">
                  <c:v>46.97</c:v>
                </c:pt>
                <c:pt idx="89">
                  <c:v>46.97</c:v>
                </c:pt>
                <c:pt idx="90">
                  <c:v>46.97</c:v>
                </c:pt>
                <c:pt idx="91">
                  <c:v>46.97</c:v>
                </c:pt>
                <c:pt idx="92">
                  <c:v>46.97</c:v>
                </c:pt>
                <c:pt idx="93">
                  <c:v>54.55</c:v>
                </c:pt>
                <c:pt idx="94">
                  <c:v>54.55</c:v>
                </c:pt>
                <c:pt idx="95">
                  <c:v>54.55</c:v>
                </c:pt>
                <c:pt idx="96">
                  <c:v>54.55</c:v>
                </c:pt>
                <c:pt idx="97">
                  <c:v>63.64</c:v>
                </c:pt>
                <c:pt idx="98">
                  <c:v>82.58</c:v>
                </c:pt>
                <c:pt idx="99">
                  <c:v>82.58</c:v>
                </c:pt>
                <c:pt idx="100">
                  <c:v>80.3</c:v>
                </c:pt>
                <c:pt idx="101">
                  <c:v>80.3</c:v>
                </c:pt>
                <c:pt idx="102">
                  <c:v>80.3</c:v>
                </c:pt>
                <c:pt idx="103">
                  <c:v>80.3</c:v>
                </c:pt>
                <c:pt idx="104">
                  <c:v>84.85</c:v>
                </c:pt>
                <c:pt idx="105">
                  <c:v>84.85</c:v>
                </c:pt>
                <c:pt idx="106">
                  <c:v>84.85</c:v>
                </c:pt>
                <c:pt idx="107">
                  <c:v>84.85</c:v>
                </c:pt>
                <c:pt idx="108">
                  <c:v>84.85</c:v>
                </c:pt>
                <c:pt idx="109">
                  <c:v>84.85</c:v>
                </c:pt>
                <c:pt idx="110">
                  <c:v>84.85</c:v>
                </c:pt>
                <c:pt idx="111">
                  <c:v>84.85</c:v>
                </c:pt>
                <c:pt idx="112">
                  <c:v>84.85</c:v>
                </c:pt>
                <c:pt idx="113">
                  <c:v>84.85</c:v>
                </c:pt>
                <c:pt idx="114">
                  <c:v>84.85</c:v>
                </c:pt>
                <c:pt idx="115">
                  <c:v>84.85</c:v>
                </c:pt>
                <c:pt idx="116">
                  <c:v>84.85</c:v>
                </c:pt>
                <c:pt idx="117">
                  <c:v>84.85</c:v>
                </c:pt>
                <c:pt idx="118">
                  <c:v>84.85</c:v>
                </c:pt>
                <c:pt idx="119">
                  <c:v>84.85</c:v>
                </c:pt>
                <c:pt idx="120">
                  <c:v>84.85</c:v>
                </c:pt>
                <c:pt idx="121">
                  <c:v>84.85</c:v>
                </c:pt>
                <c:pt idx="122">
                  <c:v>84.85</c:v>
                </c:pt>
                <c:pt idx="123">
                  <c:v>84.85</c:v>
                </c:pt>
                <c:pt idx="124">
                  <c:v>84.85</c:v>
                </c:pt>
                <c:pt idx="125">
                  <c:v>84.85</c:v>
                </c:pt>
                <c:pt idx="126">
                  <c:v>84.85</c:v>
                </c:pt>
                <c:pt idx="127">
                  <c:v>84.85</c:v>
                </c:pt>
                <c:pt idx="128">
                  <c:v>84.85</c:v>
                </c:pt>
                <c:pt idx="129">
                  <c:v>84.85</c:v>
                </c:pt>
                <c:pt idx="130">
                  <c:v>84.85</c:v>
                </c:pt>
                <c:pt idx="131">
                  <c:v>84.85</c:v>
                </c:pt>
                <c:pt idx="132">
                  <c:v>81.819999999999993</c:v>
                </c:pt>
                <c:pt idx="133">
                  <c:v>81.819999999999993</c:v>
                </c:pt>
                <c:pt idx="134">
                  <c:v>81.819999999999993</c:v>
                </c:pt>
                <c:pt idx="135">
                  <c:v>81.819999999999993</c:v>
                </c:pt>
                <c:pt idx="136">
                  <c:v>81.819999999999993</c:v>
                </c:pt>
                <c:pt idx="137">
                  <c:v>81.819999999999993</c:v>
                </c:pt>
                <c:pt idx="138">
                  <c:v>81.819999999999993</c:v>
                </c:pt>
                <c:pt idx="139">
                  <c:v>81.819999999999993</c:v>
                </c:pt>
                <c:pt idx="140">
                  <c:v>81.819999999999993</c:v>
                </c:pt>
                <c:pt idx="141">
                  <c:v>81.819999999999993</c:v>
                </c:pt>
                <c:pt idx="142">
                  <c:v>81.819999999999993</c:v>
                </c:pt>
                <c:pt idx="143">
                  <c:v>81.819999999999993</c:v>
                </c:pt>
                <c:pt idx="144">
                  <c:v>81.819999999999993</c:v>
                </c:pt>
                <c:pt idx="145">
                  <c:v>81.819999999999993</c:v>
                </c:pt>
                <c:pt idx="146">
                  <c:v>81.819999999999993</c:v>
                </c:pt>
                <c:pt idx="147">
                  <c:v>81.819999999999993</c:v>
                </c:pt>
                <c:pt idx="148">
                  <c:v>81.819999999999993</c:v>
                </c:pt>
                <c:pt idx="149">
                  <c:v>81.819999999999993</c:v>
                </c:pt>
                <c:pt idx="150">
                  <c:v>81.819999999999993</c:v>
                </c:pt>
                <c:pt idx="151">
                  <c:v>81.819999999999993</c:v>
                </c:pt>
                <c:pt idx="152">
                  <c:v>81.819999999999993</c:v>
                </c:pt>
                <c:pt idx="153">
                  <c:v>78.790000000000006</c:v>
                </c:pt>
                <c:pt idx="154">
                  <c:v>78.790000000000006</c:v>
                </c:pt>
                <c:pt idx="155">
                  <c:v>78.790000000000006</c:v>
                </c:pt>
                <c:pt idx="156">
                  <c:v>78.790000000000006</c:v>
                </c:pt>
                <c:pt idx="157">
                  <c:v>78.790000000000006</c:v>
                </c:pt>
                <c:pt idx="158">
                  <c:v>78.790000000000006</c:v>
                </c:pt>
                <c:pt idx="159">
                  <c:v>78.790000000000006</c:v>
                </c:pt>
                <c:pt idx="160">
                  <c:v>78.790000000000006</c:v>
                </c:pt>
                <c:pt idx="161">
                  <c:v>78.790000000000006</c:v>
                </c:pt>
                <c:pt idx="162">
                  <c:v>78.790000000000006</c:v>
                </c:pt>
                <c:pt idx="163">
                  <c:v>78.790000000000006</c:v>
                </c:pt>
                <c:pt idx="164">
                  <c:v>78.790000000000006</c:v>
                </c:pt>
                <c:pt idx="165">
                  <c:v>78.790000000000006</c:v>
                </c:pt>
                <c:pt idx="166">
                  <c:v>78.790000000000006</c:v>
                </c:pt>
                <c:pt idx="167">
                  <c:v>78.790000000000006</c:v>
                </c:pt>
                <c:pt idx="168">
                  <c:v>78.790000000000006</c:v>
                </c:pt>
                <c:pt idx="169">
                  <c:v>78.790000000000006</c:v>
                </c:pt>
                <c:pt idx="170">
                  <c:v>59.09</c:v>
                </c:pt>
                <c:pt idx="171">
                  <c:v>59.09</c:v>
                </c:pt>
                <c:pt idx="172">
                  <c:v>59.09</c:v>
                </c:pt>
                <c:pt idx="173">
                  <c:v>59.09</c:v>
                </c:pt>
                <c:pt idx="174">
                  <c:v>59.09</c:v>
                </c:pt>
                <c:pt idx="175">
                  <c:v>59.09</c:v>
                </c:pt>
                <c:pt idx="176">
                  <c:v>59.09</c:v>
                </c:pt>
                <c:pt idx="177">
                  <c:v>59.09</c:v>
                </c:pt>
                <c:pt idx="178">
                  <c:v>59.09</c:v>
                </c:pt>
                <c:pt idx="179">
                  <c:v>59.09</c:v>
                </c:pt>
                <c:pt idx="180">
                  <c:v>59.09</c:v>
                </c:pt>
                <c:pt idx="181">
                  <c:v>59.09</c:v>
                </c:pt>
                <c:pt idx="182">
                  <c:v>59.09</c:v>
                </c:pt>
                <c:pt idx="183">
                  <c:v>59.09</c:v>
                </c:pt>
                <c:pt idx="184">
                  <c:v>59.09</c:v>
                </c:pt>
                <c:pt idx="185">
                  <c:v>59.09</c:v>
                </c:pt>
                <c:pt idx="186">
                  <c:v>59.09</c:v>
                </c:pt>
                <c:pt idx="187">
                  <c:v>59.09</c:v>
                </c:pt>
                <c:pt idx="188">
                  <c:v>59.09</c:v>
                </c:pt>
                <c:pt idx="189">
                  <c:v>59.09</c:v>
                </c:pt>
                <c:pt idx="190">
                  <c:v>59.09</c:v>
                </c:pt>
                <c:pt idx="191">
                  <c:v>59.09</c:v>
                </c:pt>
                <c:pt idx="192">
                  <c:v>59.09</c:v>
                </c:pt>
                <c:pt idx="193">
                  <c:v>59.09</c:v>
                </c:pt>
                <c:pt idx="194">
                  <c:v>59.09</c:v>
                </c:pt>
                <c:pt idx="195">
                  <c:v>59.09</c:v>
                </c:pt>
                <c:pt idx="196">
                  <c:v>59.09</c:v>
                </c:pt>
                <c:pt idx="197">
                  <c:v>59.09</c:v>
                </c:pt>
                <c:pt idx="198">
                  <c:v>59.09</c:v>
                </c:pt>
                <c:pt idx="199">
                  <c:v>59.09</c:v>
                </c:pt>
                <c:pt idx="200">
                  <c:v>59.09</c:v>
                </c:pt>
                <c:pt idx="201">
                  <c:v>59.09</c:v>
                </c:pt>
                <c:pt idx="202">
                  <c:v>59.09</c:v>
                </c:pt>
                <c:pt idx="203">
                  <c:v>59.09</c:v>
                </c:pt>
                <c:pt idx="204">
                  <c:v>57.58</c:v>
                </c:pt>
                <c:pt idx="205">
                  <c:v>57.58</c:v>
                </c:pt>
                <c:pt idx="206">
                  <c:v>57.58</c:v>
                </c:pt>
                <c:pt idx="207">
                  <c:v>57.58</c:v>
                </c:pt>
                <c:pt idx="208">
                  <c:v>57.58</c:v>
                </c:pt>
                <c:pt idx="209">
                  <c:v>57.58</c:v>
                </c:pt>
                <c:pt idx="210">
                  <c:v>57.58</c:v>
                </c:pt>
                <c:pt idx="211">
                  <c:v>57.58</c:v>
                </c:pt>
                <c:pt idx="212">
                  <c:v>57.58</c:v>
                </c:pt>
                <c:pt idx="213">
                  <c:v>57.58</c:v>
                </c:pt>
                <c:pt idx="214">
                  <c:v>57.58</c:v>
                </c:pt>
                <c:pt idx="215">
                  <c:v>57.58</c:v>
                </c:pt>
                <c:pt idx="216">
                  <c:v>57.58</c:v>
                </c:pt>
                <c:pt idx="217">
                  <c:v>57.58</c:v>
                </c:pt>
                <c:pt idx="218">
                  <c:v>57.58</c:v>
                </c:pt>
                <c:pt idx="219">
                  <c:v>57.58</c:v>
                </c:pt>
                <c:pt idx="220">
                  <c:v>57.58</c:v>
                </c:pt>
                <c:pt idx="221">
                  <c:v>57.58</c:v>
                </c:pt>
                <c:pt idx="222">
                  <c:v>57.58</c:v>
                </c:pt>
                <c:pt idx="223">
                  <c:v>57.58</c:v>
                </c:pt>
                <c:pt idx="224">
                  <c:v>57.58</c:v>
                </c:pt>
                <c:pt idx="225">
                  <c:v>57.58</c:v>
                </c:pt>
                <c:pt idx="226">
                  <c:v>57.58</c:v>
                </c:pt>
                <c:pt idx="227">
                  <c:v>57.58</c:v>
                </c:pt>
                <c:pt idx="228">
                  <c:v>57.58</c:v>
                </c:pt>
                <c:pt idx="229">
                  <c:v>57.58</c:v>
                </c:pt>
                <c:pt idx="230">
                  <c:v>57.58</c:v>
                </c:pt>
                <c:pt idx="231">
                  <c:v>57.58</c:v>
                </c:pt>
                <c:pt idx="232">
                  <c:v>57.58</c:v>
                </c:pt>
                <c:pt idx="233">
                  <c:v>57.58</c:v>
                </c:pt>
                <c:pt idx="234">
                  <c:v>57.58</c:v>
                </c:pt>
              </c:numCache>
            </c:numRef>
          </c:val>
          <c:smooth val="0"/>
          <c:extLst>
            <c:ext xmlns:c16="http://schemas.microsoft.com/office/drawing/2014/chart" uri="{C3380CC4-5D6E-409C-BE32-E72D297353CC}">
              <c16:uniqueId val="{00000003-3291-4421-81C5-C6DB490367F5}"/>
            </c:ext>
          </c:extLst>
        </c:ser>
        <c:ser>
          <c:idx val="4"/>
          <c:order val="4"/>
          <c:tx>
            <c:strRef>
              <c:f>Singapore!$J$1</c:f>
              <c:strCache>
                <c:ptCount val="1"/>
                <c:pt idx="0">
                  <c:v>EconomicSupportIndex</c:v>
                </c:pt>
              </c:strCache>
            </c:strRef>
          </c:tx>
          <c:spPr>
            <a:ln w="28575" cap="rnd">
              <a:solidFill>
                <a:schemeClr val="accent5"/>
              </a:solidFill>
              <a:round/>
            </a:ln>
            <a:effectLst/>
          </c:spPr>
          <c:marker>
            <c:symbol val="none"/>
          </c:marker>
          <c:cat>
            <c:numRef>
              <c:f>Singapore!$C$2207:$C$2450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Singapore!$J$2:$J$2441</c:f>
              <c:numCache>
                <c:formatCode>General</c:formatCode>
                <c:ptCount val="23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25</c:v>
                </c:pt>
                <c:pt idx="92">
                  <c:v>25</c:v>
                </c:pt>
                <c:pt idx="93">
                  <c:v>25</c:v>
                </c:pt>
                <c:pt idx="94">
                  <c:v>25</c:v>
                </c:pt>
                <c:pt idx="95">
                  <c:v>25</c:v>
                </c:pt>
                <c:pt idx="96">
                  <c:v>25</c:v>
                </c:pt>
                <c:pt idx="97">
                  <c:v>25</c:v>
                </c:pt>
                <c:pt idx="98">
                  <c:v>25</c:v>
                </c:pt>
                <c:pt idx="99">
                  <c:v>25</c:v>
                </c:pt>
                <c:pt idx="100">
                  <c:v>25</c:v>
                </c:pt>
                <c:pt idx="101">
                  <c:v>25</c:v>
                </c:pt>
                <c:pt idx="102">
                  <c:v>25</c:v>
                </c:pt>
                <c:pt idx="103">
                  <c:v>25</c:v>
                </c:pt>
                <c:pt idx="104">
                  <c:v>25</c:v>
                </c:pt>
                <c:pt idx="105">
                  <c:v>25</c:v>
                </c:pt>
                <c:pt idx="106">
                  <c:v>25</c:v>
                </c:pt>
                <c:pt idx="107">
                  <c:v>25</c:v>
                </c:pt>
                <c:pt idx="108">
                  <c:v>25</c:v>
                </c:pt>
                <c:pt idx="109">
                  <c:v>25</c:v>
                </c:pt>
                <c:pt idx="110">
                  <c:v>75</c:v>
                </c:pt>
                <c:pt idx="111">
                  <c:v>75</c:v>
                </c:pt>
                <c:pt idx="112">
                  <c:v>75</c:v>
                </c:pt>
                <c:pt idx="113">
                  <c:v>75</c:v>
                </c:pt>
                <c:pt idx="114">
                  <c:v>75</c:v>
                </c:pt>
                <c:pt idx="115">
                  <c:v>75</c:v>
                </c:pt>
                <c:pt idx="116">
                  <c:v>75</c:v>
                </c:pt>
                <c:pt idx="117">
                  <c:v>75</c:v>
                </c:pt>
                <c:pt idx="118">
                  <c:v>75</c:v>
                </c:pt>
                <c:pt idx="119">
                  <c:v>75</c:v>
                </c:pt>
                <c:pt idx="120">
                  <c:v>75</c:v>
                </c:pt>
                <c:pt idx="121">
                  <c:v>75</c:v>
                </c:pt>
                <c:pt idx="122">
                  <c:v>75</c:v>
                </c:pt>
                <c:pt idx="123">
                  <c:v>75</c:v>
                </c:pt>
                <c:pt idx="124">
                  <c:v>75</c:v>
                </c:pt>
                <c:pt idx="125">
                  <c:v>75</c:v>
                </c:pt>
                <c:pt idx="126">
                  <c:v>75</c:v>
                </c:pt>
                <c:pt idx="127">
                  <c:v>75</c:v>
                </c:pt>
                <c:pt idx="128">
                  <c:v>75</c:v>
                </c:pt>
                <c:pt idx="129">
                  <c:v>75</c:v>
                </c:pt>
                <c:pt idx="130">
                  <c:v>75</c:v>
                </c:pt>
                <c:pt idx="131">
                  <c:v>75</c:v>
                </c:pt>
                <c:pt idx="132">
                  <c:v>75</c:v>
                </c:pt>
                <c:pt idx="133">
                  <c:v>75</c:v>
                </c:pt>
                <c:pt idx="134">
                  <c:v>75</c:v>
                </c:pt>
                <c:pt idx="135">
                  <c:v>75</c:v>
                </c:pt>
                <c:pt idx="136">
                  <c:v>75</c:v>
                </c:pt>
                <c:pt idx="137">
                  <c:v>75</c:v>
                </c:pt>
                <c:pt idx="138">
                  <c:v>75</c:v>
                </c:pt>
                <c:pt idx="139">
                  <c:v>75</c:v>
                </c:pt>
                <c:pt idx="140">
                  <c:v>75</c:v>
                </c:pt>
                <c:pt idx="141">
                  <c:v>75</c:v>
                </c:pt>
                <c:pt idx="142">
                  <c:v>75</c:v>
                </c:pt>
                <c:pt idx="143">
                  <c:v>75</c:v>
                </c:pt>
                <c:pt idx="144">
                  <c:v>75</c:v>
                </c:pt>
                <c:pt idx="145">
                  <c:v>75</c:v>
                </c:pt>
                <c:pt idx="146">
                  <c:v>100</c:v>
                </c:pt>
                <c:pt idx="147">
                  <c:v>100</c:v>
                </c:pt>
                <c:pt idx="148">
                  <c:v>100</c:v>
                </c:pt>
                <c:pt idx="149">
                  <c:v>100</c:v>
                </c:pt>
                <c:pt idx="150">
                  <c:v>100</c:v>
                </c:pt>
                <c:pt idx="151">
                  <c:v>100</c:v>
                </c:pt>
                <c:pt idx="152">
                  <c:v>100</c:v>
                </c:pt>
                <c:pt idx="153">
                  <c:v>100</c:v>
                </c:pt>
                <c:pt idx="154">
                  <c:v>100</c:v>
                </c:pt>
                <c:pt idx="155">
                  <c:v>100</c:v>
                </c:pt>
                <c:pt idx="156">
                  <c:v>100</c:v>
                </c:pt>
                <c:pt idx="157">
                  <c:v>100</c:v>
                </c:pt>
                <c:pt idx="158">
                  <c:v>100</c:v>
                </c:pt>
                <c:pt idx="159">
                  <c:v>100</c:v>
                </c:pt>
                <c:pt idx="160">
                  <c:v>100</c:v>
                </c:pt>
                <c:pt idx="161">
                  <c:v>100</c:v>
                </c:pt>
                <c:pt idx="162">
                  <c:v>100</c:v>
                </c:pt>
                <c:pt idx="163">
                  <c:v>100</c:v>
                </c:pt>
                <c:pt idx="164">
                  <c:v>100</c:v>
                </c:pt>
                <c:pt idx="165">
                  <c:v>100</c:v>
                </c:pt>
                <c:pt idx="166">
                  <c:v>100</c:v>
                </c:pt>
                <c:pt idx="167">
                  <c:v>100</c:v>
                </c:pt>
                <c:pt idx="168">
                  <c:v>100</c:v>
                </c:pt>
                <c:pt idx="169">
                  <c:v>100</c:v>
                </c:pt>
                <c:pt idx="170">
                  <c:v>100</c:v>
                </c:pt>
                <c:pt idx="171">
                  <c:v>100</c:v>
                </c:pt>
                <c:pt idx="172">
                  <c:v>100</c:v>
                </c:pt>
                <c:pt idx="173">
                  <c:v>100</c:v>
                </c:pt>
                <c:pt idx="174">
                  <c:v>100</c:v>
                </c:pt>
                <c:pt idx="175">
                  <c:v>100</c:v>
                </c:pt>
                <c:pt idx="176">
                  <c:v>100</c:v>
                </c:pt>
                <c:pt idx="177">
                  <c:v>100</c:v>
                </c:pt>
                <c:pt idx="178">
                  <c:v>100</c:v>
                </c:pt>
                <c:pt idx="179">
                  <c:v>100</c:v>
                </c:pt>
                <c:pt idx="180">
                  <c:v>100</c:v>
                </c:pt>
                <c:pt idx="181">
                  <c:v>100</c:v>
                </c:pt>
                <c:pt idx="182">
                  <c:v>100</c:v>
                </c:pt>
                <c:pt idx="183">
                  <c:v>100</c:v>
                </c:pt>
                <c:pt idx="184">
                  <c:v>100</c:v>
                </c:pt>
                <c:pt idx="185">
                  <c:v>100</c:v>
                </c:pt>
                <c:pt idx="186">
                  <c:v>100</c:v>
                </c:pt>
                <c:pt idx="187">
                  <c:v>100</c:v>
                </c:pt>
                <c:pt idx="188">
                  <c:v>100</c:v>
                </c:pt>
                <c:pt idx="189">
                  <c:v>100</c:v>
                </c:pt>
                <c:pt idx="190">
                  <c:v>100</c:v>
                </c:pt>
                <c:pt idx="191">
                  <c:v>100</c:v>
                </c:pt>
                <c:pt idx="192">
                  <c:v>100</c:v>
                </c:pt>
                <c:pt idx="193">
                  <c:v>100</c:v>
                </c:pt>
                <c:pt idx="194">
                  <c:v>100</c:v>
                </c:pt>
                <c:pt idx="195">
                  <c:v>100</c:v>
                </c:pt>
                <c:pt idx="196">
                  <c:v>100</c:v>
                </c:pt>
                <c:pt idx="197">
                  <c:v>100</c:v>
                </c:pt>
                <c:pt idx="198">
                  <c:v>100</c:v>
                </c:pt>
                <c:pt idx="199">
                  <c:v>100</c:v>
                </c:pt>
                <c:pt idx="200">
                  <c:v>100</c:v>
                </c:pt>
                <c:pt idx="201">
                  <c:v>100</c:v>
                </c:pt>
                <c:pt idx="202">
                  <c:v>100</c:v>
                </c:pt>
                <c:pt idx="203">
                  <c:v>100</c:v>
                </c:pt>
                <c:pt idx="204">
                  <c:v>100</c:v>
                </c:pt>
                <c:pt idx="205">
                  <c:v>100</c:v>
                </c:pt>
                <c:pt idx="206">
                  <c:v>100</c:v>
                </c:pt>
                <c:pt idx="207">
                  <c:v>100</c:v>
                </c:pt>
                <c:pt idx="208">
                  <c:v>100</c:v>
                </c:pt>
                <c:pt idx="209">
                  <c:v>100</c:v>
                </c:pt>
                <c:pt idx="210">
                  <c:v>100</c:v>
                </c:pt>
                <c:pt idx="211">
                  <c:v>100</c:v>
                </c:pt>
                <c:pt idx="212">
                  <c:v>100</c:v>
                </c:pt>
                <c:pt idx="213">
                  <c:v>100</c:v>
                </c:pt>
                <c:pt idx="214">
                  <c:v>100</c:v>
                </c:pt>
                <c:pt idx="215">
                  <c:v>100</c:v>
                </c:pt>
                <c:pt idx="216">
                  <c:v>100</c:v>
                </c:pt>
                <c:pt idx="217">
                  <c:v>100</c:v>
                </c:pt>
                <c:pt idx="218">
                  <c:v>100</c:v>
                </c:pt>
                <c:pt idx="219">
                  <c:v>100</c:v>
                </c:pt>
                <c:pt idx="220">
                  <c:v>100</c:v>
                </c:pt>
                <c:pt idx="221">
                  <c:v>100</c:v>
                </c:pt>
                <c:pt idx="222">
                  <c:v>100</c:v>
                </c:pt>
                <c:pt idx="223">
                  <c:v>100</c:v>
                </c:pt>
                <c:pt idx="224">
                  <c:v>100</c:v>
                </c:pt>
                <c:pt idx="225">
                  <c:v>100</c:v>
                </c:pt>
                <c:pt idx="226">
                  <c:v>100</c:v>
                </c:pt>
                <c:pt idx="227">
                  <c:v>100</c:v>
                </c:pt>
                <c:pt idx="228">
                  <c:v>100</c:v>
                </c:pt>
                <c:pt idx="229">
                  <c:v>100</c:v>
                </c:pt>
                <c:pt idx="230">
                  <c:v>100</c:v>
                </c:pt>
                <c:pt idx="231">
                  <c:v>100</c:v>
                </c:pt>
                <c:pt idx="232">
                  <c:v>100</c:v>
                </c:pt>
                <c:pt idx="233">
                  <c:v>100</c:v>
                </c:pt>
                <c:pt idx="234">
                  <c:v>100</c:v>
                </c:pt>
              </c:numCache>
            </c:numRef>
          </c:val>
          <c:smooth val="0"/>
          <c:extLst>
            <c:ext xmlns:c16="http://schemas.microsoft.com/office/drawing/2014/chart" uri="{C3380CC4-5D6E-409C-BE32-E72D297353CC}">
              <c16:uniqueId val="{00000004-3291-4421-81C5-C6DB490367F5}"/>
            </c:ext>
          </c:extLst>
        </c:ser>
        <c:dLbls>
          <c:showLegendKey val="0"/>
          <c:showVal val="0"/>
          <c:showCatName val="0"/>
          <c:showSerName val="0"/>
          <c:showPercent val="0"/>
          <c:showBubbleSize val="0"/>
        </c:dLbls>
        <c:marker val="1"/>
        <c:smooth val="0"/>
        <c:axId val="552397231"/>
        <c:axId val="222452351"/>
      </c:lineChart>
      <c:lineChart>
        <c:grouping val="standard"/>
        <c:varyColors val="0"/>
        <c:ser>
          <c:idx val="5"/>
          <c:order val="5"/>
          <c:tx>
            <c:strRef>
              <c:f>Singapore!$K$1</c:f>
              <c:strCache>
                <c:ptCount val="1"/>
                <c:pt idx="0">
                  <c:v>New cases</c:v>
                </c:pt>
              </c:strCache>
            </c:strRef>
          </c:tx>
          <c:spPr>
            <a:ln w="28575" cap="rnd">
              <a:solidFill>
                <a:schemeClr val="accent6"/>
              </a:solidFill>
              <a:round/>
            </a:ln>
            <a:effectLst/>
          </c:spPr>
          <c:marker>
            <c:symbol val="none"/>
          </c:marker>
          <c:cat>
            <c:numRef>
              <c:f>Singapore!$C$2207:$C$2450</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Singapore!$K$2:$K$2441</c:f>
              <c:numCache>
                <c:formatCode>General</c:formatCode>
                <c:ptCount val="23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3</c:v>
                </c:pt>
                <c:pt idx="24">
                  <c:v>0</c:v>
                </c:pt>
                <c:pt idx="25">
                  <c:v>1</c:v>
                </c:pt>
                <c:pt idx="26">
                  <c:v>0</c:v>
                </c:pt>
                <c:pt idx="27">
                  <c:v>1</c:v>
                </c:pt>
                <c:pt idx="28">
                  <c:v>2</c:v>
                </c:pt>
                <c:pt idx="29">
                  <c:v>3</c:v>
                </c:pt>
                <c:pt idx="30">
                  <c:v>3</c:v>
                </c:pt>
                <c:pt idx="31">
                  <c:v>3</c:v>
                </c:pt>
                <c:pt idx="32">
                  <c:v>2</c:v>
                </c:pt>
                <c:pt idx="33">
                  <c:v>0</c:v>
                </c:pt>
                <c:pt idx="34">
                  <c:v>0</c:v>
                </c:pt>
                <c:pt idx="35">
                  <c:v>6</c:v>
                </c:pt>
                <c:pt idx="36">
                  <c:v>4</c:v>
                </c:pt>
                <c:pt idx="37">
                  <c:v>2</c:v>
                </c:pt>
                <c:pt idx="38">
                  <c:v>3</c:v>
                </c:pt>
                <c:pt idx="39">
                  <c:v>7</c:v>
                </c:pt>
                <c:pt idx="40">
                  <c:v>3</c:v>
                </c:pt>
                <c:pt idx="41">
                  <c:v>2</c:v>
                </c:pt>
                <c:pt idx="42">
                  <c:v>2</c:v>
                </c:pt>
                <c:pt idx="43">
                  <c:v>3</c:v>
                </c:pt>
                <c:pt idx="44">
                  <c:v>8</c:v>
                </c:pt>
                <c:pt idx="45">
                  <c:v>9</c:v>
                </c:pt>
                <c:pt idx="46">
                  <c:v>5</c:v>
                </c:pt>
                <c:pt idx="47">
                  <c:v>3</c:v>
                </c:pt>
                <c:pt idx="48">
                  <c:v>2</c:v>
                </c:pt>
                <c:pt idx="49">
                  <c:v>4</c:v>
                </c:pt>
                <c:pt idx="50">
                  <c:v>3</c:v>
                </c:pt>
                <c:pt idx="51">
                  <c:v>1</c:v>
                </c:pt>
                <c:pt idx="52">
                  <c:v>1</c:v>
                </c:pt>
                <c:pt idx="53">
                  <c:v>3</c:v>
                </c:pt>
                <c:pt idx="54">
                  <c:v>0</c:v>
                </c:pt>
                <c:pt idx="55">
                  <c:v>1</c:v>
                </c:pt>
                <c:pt idx="56">
                  <c:v>1</c:v>
                </c:pt>
                <c:pt idx="57">
                  <c:v>2</c:v>
                </c:pt>
                <c:pt idx="58">
                  <c:v>3</c:v>
                </c:pt>
                <c:pt idx="59">
                  <c:v>2</c:v>
                </c:pt>
                <c:pt idx="60">
                  <c:v>4</c:v>
                </c:pt>
                <c:pt idx="61">
                  <c:v>4</c:v>
                </c:pt>
                <c:pt idx="62">
                  <c:v>2</c:v>
                </c:pt>
                <c:pt idx="63">
                  <c:v>2</c:v>
                </c:pt>
                <c:pt idx="64">
                  <c:v>2</c:v>
                </c:pt>
                <c:pt idx="65">
                  <c:v>5</c:v>
                </c:pt>
                <c:pt idx="66">
                  <c:v>13</c:v>
                </c:pt>
                <c:pt idx="67">
                  <c:v>8</c:v>
                </c:pt>
                <c:pt idx="68">
                  <c:v>12</c:v>
                </c:pt>
                <c:pt idx="69">
                  <c:v>10</c:v>
                </c:pt>
                <c:pt idx="70">
                  <c:v>6</c:v>
                </c:pt>
                <c:pt idx="71">
                  <c:v>12</c:v>
                </c:pt>
                <c:pt idx="72">
                  <c:v>9</c:v>
                </c:pt>
                <c:pt idx="73">
                  <c:v>13</c:v>
                </c:pt>
                <c:pt idx="74">
                  <c:v>14</c:v>
                </c:pt>
                <c:pt idx="75">
                  <c:v>12</c:v>
                </c:pt>
                <c:pt idx="76">
                  <c:v>17</c:v>
                </c:pt>
                <c:pt idx="77">
                  <c:v>23</c:v>
                </c:pt>
                <c:pt idx="78">
                  <c:v>47</c:v>
                </c:pt>
                <c:pt idx="79">
                  <c:v>32</c:v>
                </c:pt>
                <c:pt idx="80">
                  <c:v>40</c:v>
                </c:pt>
                <c:pt idx="81">
                  <c:v>47</c:v>
                </c:pt>
                <c:pt idx="82">
                  <c:v>23</c:v>
                </c:pt>
                <c:pt idx="83">
                  <c:v>54</c:v>
                </c:pt>
                <c:pt idx="84">
                  <c:v>49</c:v>
                </c:pt>
                <c:pt idx="85">
                  <c:v>10</c:v>
                </c:pt>
                <c:pt idx="86">
                  <c:v>26</c:v>
                </c:pt>
                <c:pt idx="87">
                  <c:v>138</c:v>
                </c:pt>
                <c:pt idx="88">
                  <c:v>71</c:v>
                </c:pt>
                <c:pt idx="89">
                  <c:v>41</c:v>
                </c:pt>
                <c:pt idx="90">
                  <c:v>0</c:v>
                </c:pt>
                <c:pt idx="91">
                  <c:v>35</c:v>
                </c:pt>
                <c:pt idx="92">
                  <c:v>121</c:v>
                </c:pt>
                <c:pt idx="93">
                  <c:v>49</c:v>
                </c:pt>
                <c:pt idx="94">
                  <c:v>65</c:v>
                </c:pt>
                <c:pt idx="95">
                  <c:v>75</c:v>
                </c:pt>
                <c:pt idx="96">
                  <c:v>120</c:v>
                </c:pt>
                <c:pt idx="97">
                  <c:v>66</c:v>
                </c:pt>
                <c:pt idx="98">
                  <c:v>106</c:v>
                </c:pt>
                <c:pt idx="99">
                  <c:v>142</c:v>
                </c:pt>
                <c:pt idx="100">
                  <c:v>286</c:v>
                </c:pt>
                <c:pt idx="101">
                  <c:v>0</c:v>
                </c:pt>
                <c:pt idx="102">
                  <c:v>390</c:v>
                </c:pt>
                <c:pt idx="103">
                  <c:v>233</c:v>
                </c:pt>
                <c:pt idx="104">
                  <c:v>386</c:v>
                </c:pt>
                <c:pt idx="105">
                  <c:v>334</c:v>
                </c:pt>
                <c:pt idx="106">
                  <c:v>447</c:v>
                </c:pt>
                <c:pt idx="107">
                  <c:v>728</c:v>
                </c:pt>
                <c:pt idx="108">
                  <c:v>623</c:v>
                </c:pt>
                <c:pt idx="109">
                  <c:v>942</c:v>
                </c:pt>
                <c:pt idx="110">
                  <c:v>596</c:v>
                </c:pt>
                <c:pt idx="111">
                  <c:v>1426</c:v>
                </c:pt>
                <c:pt idx="112">
                  <c:v>1111</c:v>
                </c:pt>
                <c:pt idx="113">
                  <c:v>1016</c:v>
                </c:pt>
                <c:pt idx="114">
                  <c:v>1037</c:v>
                </c:pt>
                <c:pt idx="115">
                  <c:v>897</c:v>
                </c:pt>
                <c:pt idx="116">
                  <c:v>618</c:v>
                </c:pt>
                <c:pt idx="117">
                  <c:v>931</c:v>
                </c:pt>
                <c:pt idx="118">
                  <c:v>799</c:v>
                </c:pt>
                <c:pt idx="119">
                  <c:v>528</c:v>
                </c:pt>
                <c:pt idx="120">
                  <c:v>690</c:v>
                </c:pt>
                <c:pt idx="121">
                  <c:v>528</c:v>
                </c:pt>
                <c:pt idx="122">
                  <c:v>932</c:v>
                </c:pt>
                <c:pt idx="123">
                  <c:v>447</c:v>
                </c:pt>
                <c:pt idx="124">
                  <c:v>657</c:v>
                </c:pt>
                <c:pt idx="125">
                  <c:v>573</c:v>
                </c:pt>
                <c:pt idx="126">
                  <c:v>632</c:v>
                </c:pt>
                <c:pt idx="127">
                  <c:v>788</c:v>
                </c:pt>
                <c:pt idx="128">
                  <c:v>741</c:v>
                </c:pt>
                <c:pt idx="129">
                  <c:v>768</c:v>
                </c:pt>
                <c:pt idx="130">
                  <c:v>753</c:v>
                </c:pt>
                <c:pt idx="131">
                  <c:v>876</c:v>
                </c:pt>
                <c:pt idx="132">
                  <c:v>451</c:v>
                </c:pt>
                <c:pt idx="133">
                  <c:v>884</c:v>
                </c:pt>
                <c:pt idx="134">
                  <c:v>675</c:v>
                </c:pt>
                <c:pt idx="135">
                  <c:v>752</c:v>
                </c:pt>
                <c:pt idx="136">
                  <c:v>793</c:v>
                </c:pt>
                <c:pt idx="137">
                  <c:v>465</c:v>
                </c:pt>
                <c:pt idx="138">
                  <c:v>682</c:v>
                </c:pt>
                <c:pt idx="139">
                  <c:v>305</c:v>
                </c:pt>
                <c:pt idx="140">
                  <c:v>451</c:v>
                </c:pt>
                <c:pt idx="141">
                  <c:v>570</c:v>
                </c:pt>
                <c:pt idx="142">
                  <c:v>448</c:v>
                </c:pt>
                <c:pt idx="143">
                  <c:v>614</c:v>
                </c:pt>
                <c:pt idx="144">
                  <c:v>642</c:v>
                </c:pt>
                <c:pt idx="145">
                  <c:v>548</c:v>
                </c:pt>
                <c:pt idx="146">
                  <c:v>344</c:v>
                </c:pt>
                <c:pt idx="147">
                  <c:v>383</c:v>
                </c:pt>
                <c:pt idx="148">
                  <c:v>533</c:v>
                </c:pt>
                <c:pt idx="149">
                  <c:v>373</c:v>
                </c:pt>
                <c:pt idx="150">
                  <c:v>611</c:v>
                </c:pt>
                <c:pt idx="151">
                  <c:v>506</c:v>
                </c:pt>
                <c:pt idx="152">
                  <c:v>518</c:v>
                </c:pt>
                <c:pt idx="153">
                  <c:v>408</c:v>
                </c:pt>
                <c:pt idx="154">
                  <c:v>544</c:v>
                </c:pt>
                <c:pt idx="155">
                  <c:v>569</c:v>
                </c:pt>
                <c:pt idx="156">
                  <c:v>517</c:v>
                </c:pt>
                <c:pt idx="157">
                  <c:v>261</c:v>
                </c:pt>
                <c:pt idx="158">
                  <c:v>344</c:v>
                </c:pt>
                <c:pt idx="159">
                  <c:v>383</c:v>
                </c:pt>
                <c:pt idx="160">
                  <c:v>386</c:v>
                </c:pt>
                <c:pt idx="161">
                  <c:v>218</c:v>
                </c:pt>
                <c:pt idx="162">
                  <c:v>451</c:v>
                </c:pt>
                <c:pt idx="163">
                  <c:v>422</c:v>
                </c:pt>
                <c:pt idx="164">
                  <c:v>463</c:v>
                </c:pt>
                <c:pt idx="165">
                  <c:v>347</c:v>
                </c:pt>
                <c:pt idx="166">
                  <c:v>407</c:v>
                </c:pt>
                <c:pt idx="167">
                  <c:v>214</c:v>
                </c:pt>
                <c:pt idx="168">
                  <c:v>151</c:v>
                </c:pt>
                <c:pt idx="169">
                  <c:v>247</c:v>
                </c:pt>
                <c:pt idx="170">
                  <c:v>257</c:v>
                </c:pt>
                <c:pt idx="171">
                  <c:v>142</c:v>
                </c:pt>
                <c:pt idx="172">
                  <c:v>218</c:v>
                </c:pt>
                <c:pt idx="173">
                  <c:v>262</c:v>
                </c:pt>
                <c:pt idx="174">
                  <c:v>218</c:v>
                </c:pt>
                <c:pt idx="175">
                  <c:v>119</c:v>
                </c:pt>
                <c:pt idx="176">
                  <c:v>191</c:v>
                </c:pt>
                <c:pt idx="177">
                  <c:v>113</c:v>
                </c:pt>
                <c:pt idx="178">
                  <c:v>219</c:v>
                </c:pt>
                <c:pt idx="179">
                  <c:v>291</c:v>
                </c:pt>
                <c:pt idx="180">
                  <c:v>213</c:v>
                </c:pt>
                <c:pt idx="181">
                  <c:v>202</c:v>
                </c:pt>
                <c:pt idx="182">
                  <c:v>246</c:v>
                </c:pt>
                <c:pt idx="183">
                  <c:v>215</c:v>
                </c:pt>
                <c:pt idx="184">
                  <c:v>188</c:v>
                </c:pt>
                <c:pt idx="185">
                  <c:v>169</c:v>
                </c:pt>
                <c:pt idx="186">
                  <c:v>185</c:v>
                </c:pt>
                <c:pt idx="187">
                  <c:v>0</c:v>
                </c:pt>
                <c:pt idx="188">
                  <c:v>319</c:v>
                </c:pt>
                <c:pt idx="189">
                  <c:v>157</c:v>
                </c:pt>
                <c:pt idx="190">
                  <c:v>158</c:v>
                </c:pt>
                <c:pt idx="191">
                  <c:v>124</c:v>
                </c:pt>
                <c:pt idx="192">
                  <c:v>191</c:v>
                </c:pt>
                <c:pt idx="193">
                  <c:v>170</c:v>
                </c:pt>
                <c:pt idx="194">
                  <c:v>178</c:v>
                </c:pt>
                <c:pt idx="195">
                  <c:v>322</c:v>
                </c:pt>
                <c:pt idx="196">
                  <c:v>346</c:v>
                </c:pt>
                <c:pt idx="197">
                  <c:v>249</c:v>
                </c:pt>
                <c:pt idx="198">
                  <c:v>248</c:v>
                </c:pt>
                <c:pt idx="199">
                  <c:v>327</c:v>
                </c:pt>
                <c:pt idx="200">
                  <c:v>202</c:v>
                </c:pt>
                <c:pt idx="201">
                  <c:v>257</c:v>
                </c:pt>
                <c:pt idx="202">
                  <c:v>123</c:v>
                </c:pt>
                <c:pt idx="203">
                  <c:v>399</c:v>
                </c:pt>
                <c:pt idx="204">
                  <c:v>310</c:v>
                </c:pt>
                <c:pt idx="205">
                  <c:v>354</c:v>
                </c:pt>
                <c:pt idx="206">
                  <c:v>277</c:v>
                </c:pt>
                <c:pt idx="207">
                  <c:v>513</c:v>
                </c:pt>
                <c:pt idx="208">
                  <c:v>481</c:v>
                </c:pt>
                <c:pt idx="209">
                  <c:v>469</c:v>
                </c:pt>
                <c:pt idx="210">
                  <c:v>359</c:v>
                </c:pt>
                <c:pt idx="211">
                  <c:v>334</c:v>
                </c:pt>
                <c:pt idx="212">
                  <c:v>278</c:v>
                </c:pt>
                <c:pt idx="213">
                  <c:v>396</c:v>
                </c:pt>
                <c:pt idx="214">
                  <c:v>307</c:v>
                </c:pt>
                <c:pt idx="215">
                  <c:v>313</c:v>
                </c:pt>
                <c:pt idx="216">
                  <c:v>226</c:v>
                </c:pt>
                <c:pt idx="217">
                  <c:v>295</c:v>
                </c:pt>
                <c:pt idx="218">
                  <c:v>908</c:v>
                </c:pt>
                <c:pt idx="219">
                  <c:v>301</c:v>
                </c:pt>
                <c:pt idx="220">
                  <c:v>242</c:v>
                </c:pt>
                <c:pt idx="221">
                  <c:v>132</c:v>
                </c:pt>
                <c:pt idx="222">
                  <c:v>175</c:v>
                </c:pt>
                <c:pt idx="223">
                  <c:v>188</c:v>
                </c:pt>
                <c:pt idx="224">
                  <c:v>61</c:v>
                </c:pt>
                <c:pt idx="225">
                  <c:v>42</c:v>
                </c:pt>
                <c:pt idx="226">
                  <c:v>102</c:v>
                </c:pt>
                <c:pt idx="227">
                  <c:v>83</c:v>
                </c:pt>
                <c:pt idx="228">
                  <c:v>81</c:v>
                </c:pt>
                <c:pt idx="229">
                  <c:v>86</c:v>
                </c:pt>
                <c:pt idx="230">
                  <c:v>91</c:v>
                </c:pt>
                <c:pt idx="231">
                  <c:v>100</c:v>
                </c:pt>
                <c:pt idx="232">
                  <c:v>93</c:v>
                </c:pt>
                <c:pt idx="233">
                  <c:v>68</c:v>
                </c:pt>
                <c:pt idx="234">
                  <c:v>117</c:v>
                </c:pt>
              </c:numCache>
            </c:numRef>
          </c:val>
          <c:smooth val="0"/>
          <c:extLst>
            <c:ext xmlns:c16="http://schemas.microsoft.com/office/drawing/2014/chart" uri="{C3380CC4-5D6E-409C-BE32-E72D297353CC}">
              <c16:uniqueId val="{00000005-3291-4421-81C5-C6DB490367F5}"/>
            </c:ext>
          </c:extLst>
        </c:ser>
        <c:dLbls>
          <c:showLegendKey val="0"/>
          <c:showVal val="0"/>
          <c:showCatName val="0"/>
          <c:showSerName val="0"/>
          <c:showPercent val="0"/>
          <c:showBubbleSize val="0"/>
        </c:dLbls>
        <c:marker val="1"/>
        <c:smooth val="0"/>
        <c:axId val="589818367"/>
        <c:axId val="222456095"/>
      </c:lineChart>
      <c:catAx>
        <c:axId val="552397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2452351"/>
        <c:crosses val="autoZero"/>
        <c:auto val="1"/>
        <c:lblAlgn val="ctr"/>
        <c:lblOffset val="100"/>
        <c:noMultiLvlLbl val="0"/>
      </c:catAx>
      <c:valAx>
        <c:axId val="222452351"/>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2397231"/>
        <c:crosses val="autoZero"/>
        <c:crossBetween val="between"/>
      </c:valAx>
      <c:valAx>
        <c:axId val="222456095"/>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9818367"/>
        <c:crosses val="max"/>
        <c:crossBetween val="between"/>
      </c:valAx>
      <c:catAx>
        <c:axId val="589818367"/>
        <c:scaling>
          <c:orientation val="minMax"/>
        </c:scaling>
        <c:delete val="1"/>
        <c:axPos val="b"/>
        <c:numFmt formatCode="General" sourceLinked="1"/>
        <c:majorTickMark val="out"/>
        <c:minorTickMark val="none"/>
        <c:tickLblPos val="nextTo"/>
        <c:crossAx val="222456095"/>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Thailand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Thailand!$F$1</c:f>
              <c:strCache>
                <c:ptCount val="1"/>
                <c:pt idx="0">
                  <c:v>StringencyIndex</c:v>
                </c:pt>
              </c:strCache>
            </c:strRef>
          </c:tx>
          <c:spPr>
            <a:ln w="28575" cap="rnd">
              <a:solidFill>
                <a:schemeClr val="accent1"/>
              </a:solidFill>
              <a:round/>
            </a:ln>
            <a:effectLst/>
          </c:spPr>
          <c:marker>
            <c:symbol val="none"/>
          </c:marker>
          <c:cat>
            <c:numRef>
              <c:f>Thailand!$C$2452:$C$2695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Thailand!$F$2:$F$2691</c:f>
            </c:numRef>
          </c:val>
          <c:smooth val="0"/>
          <c:extLst>
            <c:ext xmlns:c16="http://schemas.microsoft.com/office/drawing/2014/chart" uri="{C3380CC4-5D6E-409C-BE32-E72D297353CC}">
              <c16:uniqueId val="{00000000-FF8E-4723-94D4-0C749AA38815}"/>
            </c:ext>
          </c:extLst>
        </c:ser>
        <c:ser>
          <c:idx val="1"/>
          <c:order val="1"/>
          <c:tx>
            <c:strRef>
              <c:f>Thailand!$G$1</c:f>
              <c:strCache>
                <c:ptCount val="1"/>
                <c:pt idx="0">
                  <c:v>StringencyLegacyIndex</c:v>
                </c:pt>
              </c:strCache>
            </c:strRef>
          </c:tx>
          <c:spPr>
            <a:ln w="28575" cap="rnd">
              <a:solidFill>
                <a:schemeClr val="accent2"/>
              </a:solidFill>
              <a:round/>
            </a:ln>
            <a:effectLst/>
          </c:spPr>
          <c:marker>
            <c:symbol val="none"/>
          </c:marker>
          <c:cat>
            <c:numRef>
              <c:f>Thailand!$C$2452:$C$2695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Thailand!$G$2:$G$2691</c:f>
            </c:numRef>
          </c:val>
          <c:smooth val="0"/>
          <c:extLst>
            <c:ext xmlns:c16="http://schemas.microsoft.com/office/drawing/2014/chart" uri="{C3380CC4-5D6E-409C-BE32-E72D297353CC}">
              <c16:uniqueId val="{00000001-FF8E-4723-94D4-0C749AA38815}"/>
            </c:ext>
          </c:extLst>
        </c:ser>
        <c:ser>
          <c:idx val="2"/>
          <c:order val="2"/>
          <c:tx>
            <c:strRef>
              <c:f>Thailand!$H$1</c:f>
              <c:strCache>
                <c:ptCount val="1"/>
                <c:pt idx="0">
                  <c:v>GovernmentResponseIndex</c:v>
                </c:pt>
              </c:strCache>
            </c:strRef>
          </c:tx>
          <c:spPr>
            <a:ln w="28575" cap="rnd">
              <a:solidFill>
                <a:schemeClr val="accent3"/>
              </a:solidFill>
              <a:round/>
            </a:ln>
            <a:effectLst/>
          </c:spPr>
          <c:marker>
            <c:symbol val="none"/>
          </c:marker>
          <c:cat>
            <c:numRef>
              <c:f>Thailand!$C$2452:$C$2695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Thailand!$H$2:$H$2691</c:f>
            </c:numRef>
          </c:val>
          <c:smooth val="0"/>
          <c:extLst>
            <c:ext xmlns:c16="http://schemas.microsoft.com/office/drawing/2014/chart" uri="{C3380CC4-5D6E-409C-BE32-E72D297353CC}">
              <c16:uniqueId val="{00000002-FF8E-4723-94D4-0C749AA38815}"/>
            </c:ext>
          </c:extLst>
        </c:ser>
        <c:ser>
          <c:idx val="3"/>
          <c:order val="3"/>
          <c:tx>
            <c:strRef>
              <c:f>Thailand!$I$1</c:f>
              <c:strCache>
                <c:ptCount val="1"/>
                <c:pt idx="0">
                  <c:v>ContainmentHealthIndex</c:v>
                </c:pt>
              </c:strCache>
            </c:strRef>
          </c:tx>
          <c:spPr>
            <a:ln w="28575" cap="rnd">
              <a:solidFill>
                <a:schemeClr val="accent4"/>
              </a:solidFill>
              <a:round/>
            </a:ln>
            <a:effectLst/>
          </c:spPr>
          <c:marker>
            <c:symbol val="none"/>
          </c:marker>
          <c:cat>
            <c:numRef>
              <c:f>Thailand!$C$2452:$C$2695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Thailand!$I$2:$I$2691</c:f>
              <c:numCache>
                <c:formatCode>General</c:formatCode>
                <c:ptCount val="240"/>
                <c:pt idx="2">
                  <c:v>5.3030303029999999</c:v>
                </c:pt>
                <c:pt idx="3">
                  <c:v>5.3030303029999999</c:v>
                </c:pt>
                <c:pt idx="4">
                  <c:v>5.3030303029999999</c:v>
                </c:pt>
                <c:pt idx="5">
                  <c:v>5.3030303029999999</c:v>
                </c:pt>
                <c:pt idx="6">
                  <c:v>5.3030303029999999</c:v>
                </c:pt>
                <c:pt idx="7">
                  <c:v>5.3030303029999999</c:v>
                </c:pt>
                <c:pt idx="8">
                  <c:v>5.3030303029999999</c:v>
                </c:pt>
                <c:pt idx="9">
                  <c:v>5.3030303029999999</c:v>
                </c:pt>
                <c:pt idx="10">
                  <c:v>5.3030303029999999</c:v>
                </c:pt>
                <c:pt idx="11">
                  <c:v>5.3030303029999999</c:v>
                </c:pt>
                <c:pt idx="12">
                  <c:v>5.3030303029999999</c:v>
                </c:pt>
                <c:pt idx="13">
                  <c:v>5.3030303029999999</c:v>
                </c:pt>
                <c:pt idx="14">
                  <c:v>5.3030303029999999</c:v>
                </c:pt>
                <c:pt idx="15">
                  <c:v>5.3030303029999999</c:v>
                </c:pt>
                <c:pt idx="16">
                  <c:v>5.3030303029999999</c:v>
                </c:pt>
                <c:pt idx="17">
                  <c:v>5.3030303029999999</c:v>
                </c:pt>
                <c:pt idx="18">
                  <c:v>5.3030303029999999</c:v>
                </c:pt>
                <c:pt idx="19">
                  <c:v>5.3030303029999999</c:v>
                </c:pt>
                <c:pt idx="20">
                  <c:v>5.3030303029999999</c:v>
                </c:pt>
                <c:pt idx="21">
                  <c:v>5.3030303029999999</c:v>
                </c:pt>
                <c:pt idx="22">
                  <c:v>5.3030303029999999</c:v>
                </c:pt>
                <c:pt idx="23">
                  <c:v>5.3030303029999999</c:v>
                </c:pt>
                <c:pt idx="24">
                  <c:v>5.3030303029999999</c:v>
                </c:pt>
                <c:pt idx="25">
                  <c:v>5.3030303029999999</c:v>
                </c:pt>
                <c:pt idx="26">
                  <c:v>5.3030303029999999</c:v>
                </c:pt>
                <c:pt idx="27">
                  <c:v>5.3030303029999999</c:v>
                </c:pt>
                <c:pt idx="28">
                  <c:v>5.3030303029999999</c:v>
                </c:pt>
                <c:pt idx="29">
                  <c:v>5.3030303029999999</c:v>
                </c:pt>
                <c:pt idx="30">
                  <c:v>5.3030303029999999</c:v>
                </c:pt>
                <c:pt idx="31">
                  <c:v>9.848484848</c:v>
                </c:pt>
                <c:pt idx="32">
                  <c:v>9.848484848</c:v>
                </c:pt>
                <c:pt idx="33">
                  <c:v>9.848484848</c:v>
                </c:pt>
                <c:pt idx="34">
                  <c:v>12.121212119999999</c:v>
                </c:pt>
                <c:pt idx="35">
                  <c:v>12.121212119999999</c:v>
                </c:pt>
                <c:pt idx="36">
                  <c:v>12.121212119999999</c:v>
                </c:pt>
                <c:pt idx="37">
                  <c:v>12.121212119999999</c:v>
                </c:pt>
                <c:pt idx="38">
                  <c:v>14.39393939</c:v>
                </c:pt>
                <c:pt idx="39">
                  <c:v>14.39393939</c:v>
                </c:pt>
                <c:pt idx="40">
                  <c:v>16.666666670000001</c:v>
                </c:pt>
                <c:pt idx="41">
                  <c:v>16.666666670000001</c:v>
                </c:pt>
                <c:pt idx="42">
                  <c:v>16.666666670000001</c:v>
                </c:pt>
                <c:pt idx="43">
                  <c:v>16.666666670000001</c:v>
                </c:pt>
                <c:pt idx="44">
                  <c:v>16.666666670000001</c:v>
                </c:pt>
                <c:pt idx="45">
                  <c:v>16.666666670000001</c:v>
                </c:pt>
                <c:pt idx="46">
                  <c:v>16.666666670000001</c:v>
                </c:pt>
                <c:pt idx="47">
                  <c:v>16.666666670000001</c:v>
                </c:pt>
                <c:pt idx="48">
                  <c:v>16.666666670000001</c:v>
                </c:pt>
                <c:pt idx="49">
                  <c:v>16.666666670000001</c:v>
                </c:pt>
                <c:pt idx="50">
                  <c:v>16.666666670000001</c:v>
                </c:pt>
                <c:pt idx="51">
                  <c:v>16.666666670000001</c:v>
                </c:pt>
                <c:pt idx="52">
                  <c:v>16.666666670000001</c:v>
                </c:pt>
                <c:pt idx="53">
                  <c:v>16.666666670000001</c:v>
                </c:pt>
                <c:pt idx="54">
                  <c:v>16.666666670000001</c:v>
                </c:pt>
                <c:pt idx="55">
                  <c:v>16.666666670000001</c:v>
                </c:pt>
                <c:pt idx="56">
                  <c:v>16.666666670000001</c:v>
                </c:pt>
                <c:pt idx="57">
                  <c:v>16.666666670000001</c:v>
                </c:pt>
                <c:pt idx="58">
                  <c:v>16.666666670000001</c:v>
                </c:pt>
                <c:pt idx="59">
                  <c:v>16.666666670000001</c:v>
                </c:pt>
                <c:pt idx="60">
                  <c:v>21.212121209999999</c:v>
                </c:pt>
                <c:pt idx="61">
                  <c:v>21.212121209999999</c:v>
                </c:pt>
                <c:pt idx="62">
                  <c:v>21.212121209999999</c:v>
                </c:pt>
                <c:pt idx="63">
                  <c:v>21.212121209999999</c:v>
                </c:pt>
                <c:pt idx="64">
                  <c:v>21.212121209999999</c:v>
                </c:pt>
                <c:pt idx="65">
                  <c:v>21.212121209999999</c:v>
                </c:pt>
                <c:pt idx="66">
                  <c:v>21.212121209999999</c:v>
                </c:pt>
                <c:pt idx="67">
                  <c:v>21.212121209999999</c:v>
                </c:pt>
                <c:pt idx="68">
                  <c:v>21.212121209999999</c:v>
                </c:pt>
                <c:pt idx="69">
                  <c:v>28.03</c:v>
                </c:pt>
                <c:pt idx="70">
                  <c:v>28.03</c:v>
                </c:pt>
                <c:pt idx="71">
                  <c:v>28.03</c:v>
                </c:pt>
                <c:pt idx="72">
                  <c:v>28.03</c:v>
                </c:pt>
                <c:pt idx="73">
                  <c:v>28.03</c:v>
                </c:pt>
                <c:pt idx="74">
                  <c:v>29.55</c:v>
                </c:pt>
                <c:pt idx="75">
                  <c:v>35.229999999999997</c:v>
                </c:pt>
                <c:pt idx="76">
                  <c:v>39.770000000000003</c:v>
                </c:pt>
                <c:pt idx="77">
                  <c:v>47.35</c:v>
                </c:pt>
                <c:pt idx="78">
                  <c:v>47.35</c:v>
                </c:pt>
                <c:pt idx="79">
                  <c:v>47.35</c:v>
                </c:pt>
                <c:pt idx="80">
                  <c:v>50.38</c:v>
                </c:pt>
                <c:pt idx="81">
                  <c:v>50.38</c:v>
                </c:pt>
                <c:pt idx="82">
                  <c:v>50.38</c:v>
                </c:pt>
                <c:pt idx="83">
                  <c:v>50.38</c:v>
                </c:pt>
                <c:pt idx="84">
                  <c:v>54.92</c:v>
                </c:pt>
                <c:pt idx="85">
                  <c:v>63.26</c:v>
                </c:pt>
                <c:pt idx="86">
                  <c:v>63.26</c:v>
                </c:pt>
                <c:pt idx="87">
                  <c:v>63.26</c:v>
                </c:pt>
                <c:pt idx="88">
                  <c:v>63.26</c:v>
                </c:pt>
                <c:pt idx="89">
                  <c:v>63.26</c:v>
                </c:pt>
                <c:pt idx="90">
                  <c:v>63.26</c:v>
                </c:pt>
                <c:pt idx="91">
                  <c:v>63.26</c:v>
                </c:pt>
                <c:pt idx="92">
                  <c:v>63.26</c:v>
                </c:pt>
                <c:pt idx="93">
                  <c:v>70.45</c:v>
                </c:pt>
                <c:pt idx="94">
                  <c:v>70.45</c:v>
                </c:pt>
                <c:pt idx="95">
                  <c:v>70.45</c:v>
                </c:pt>
                <c:pt idx="96">
                  <c:v>70.45</c:v>
                </c:pt>
                <c:pt idx="97">
                  <c:v>70.45</c:v>
                </c:pt>
                <c:pt idx="98">
                  <c:v>70.45</c:v>
                </c:pt>
                <c:pt idx="99">
                  <c:v>70.45</c:v>
                </c:pt>
                <c:pt idx="100">
                  <c:v>70.45</c:v>
                </c:pt>
                <c:pt idx="101">
                  <c:v>70.45</c:v>
                </c:pt>
                <c:pt idx="102">
                  <c:v>70.45</c:v>
                </c:pt>
                <c:pt idx="103">
                  <c:v>70.45</c:v>
                </c:pt>
                <c:pt idx="104">
                  <c:v>75</c:v>
                </c:pt>
                <c:pt idx="105">
                  <c:v>75</c:v>
                </c:pt>
                <c:pt idx="106">
                  <c:v>75</c:v>
                </c:pt>
                <c:pt idx="107">
                  <c:v>75</c:v>
                </c:pt>
                <c:pt idx="108">
                  <c:v>75</c:v>
                </c:pt>
                <c:pt idx="109">
                  <c:v>75</c:v>
                </c:pt>
                <c:pt idx="110">
                  <c:v>75</c:v>
                </c:pt>
                <c:pt idx="111">
                  <c:v>75</c:v>
                </c:pt>
                <c:pt idx="112">
                  <c:v>75</c:v>
                </c:pt>
                <c:pt idx="113">
                  <c:v>75</c:v>
                </c:pt>
                <c:pt idx="114">
                  <c:v>75</c:v>
                </c:pt>
                <c:pt idx="115">
                  <c:v>75</c:v>
                </c:pt>
                <c:pt idx="116">
                  <c:v>75</c:v>
                </c:pt>
                <c:pt idx="117">
                  <c:v>75</c:v>
                </c:pt>
                <c:pt idx="118">
                  <c:v>75</c:v>
                </c:pt>
                <c:pt idx="119">
                  <c:v>75</c:v>
                </c:pt>
                <c:pt idx="120">
                  <c:v>75</c:v>
                </c:pt>
                <c:pt idx="121">
                  <c:v>78.03</c:v>
                </c:pt>
                <c:pt idx="122">
                  <c:v>78.03</c:v>
                </c:pt>
                <c:pt idx="123">
                  <c:v>76.52</c:v>
                </c:pt>
                <c:pt idx="124">
                  <c:v>76.52</c:v>
                </c:pt>
                <c:pt idx="125">
                  <c:v>76.52</c:v>
                </c:pt>
                <c:pt idx="126">
                  <c:v>76.52</c:v>
                </c:pt>
                <c:pt idx="127">
                  <c:v>76.52</c:v>
                </c:pt>
                <c:pt idx="128">
                  <c:v>76.52</c:v>
                </c:pt>
                <c:pt idx="129">
                  <c:v>76.52</c:v>
                </c:pt>
                <c:pt idx="130">
                  <c:v>76.52</c:v>
                </c:pt>
                <c:pt idx="131">
                  <c:v>76.52</c:v>
                </c:pt>
                <c:pt idx="132">
                  <c:v>76.52</c:v>
                </c:pt>
                <c:pt idx="133">
                  <c:v>76.52</c:v>
                </c:pt>
                <c:pt idx="134">
                  <c:v>76.52</c:v>
                </c:pt>
                <c:pt idx="135">
                  <c:v>76.52</c:v>
                </c:pt>
                <c:pt idx="136">
                  <c:v>76.52</c:v>
                </c:pt>
                <c:pt idx="137">
                  <c:v>75</c:v>
                </c:pt>
                <c:pt idx="138">
                  <c:v>75</c:v>
                </c:pt>
                <c:pt idx="139">
                  <c:v>76.52</c:v>
                </c:pt>
                <c:pt idx="140">
                  <c:v>76.52</c:v>
                </c:pt>
                <c:pt idx="141">
                  <c:v>76.52</c:v>
                </c:pt>
                <c:pt idx="142">
                  <c:v>76.52</c:v>
                </c:pt>
                <c:pt idx="143">
                  <c:v>76.52</c:v>
                </c:pt>
                <c:pt idx="144">
                  <c:v>76.52</c:v>
                </c:pt>
                <c:pt idx="145">
                  <c:v>76.52</c:v>
                </c:pt>
                <c:pt idx="146">
                  <c:v>76.52</c:v>
                </c:pt>
                <c:pt idx="147">
                  <c:v>76.52</c:v>
                </c:pt>
                <c:pt idx="148">
                  <c:v>76.52</c:v>
                </c:pt>
                <c:pt idx="149">
                  <c:v>76.52</c:v>
                </c:pt>
                <c:pt idx="150">
                  <c:v>76.52</c:v>
                </c:pt>
                <c:pt idx="151">
                  <c:v>76.52</c:v>
                </c:pt>
                <c:pt idx="152">
                  <c:v>76.52</c:v>
                </c:pt>
                <c:pt idx="153">
                  <c:v>76.52</c:v>
                </c:pt>
                <c:pt idx="154">
                  <c:v>76.52</c:v>
                </c:pt>
                <c:pt idx="155">
                  <c:v>76.52</c:v>
                </c:pt>
                <c:pt idx="156">
                  <c:v>76.52</c:v>
                </c:pt>
                <c:pt idx="157">
                  <c:v>66.67</c:v>
                </c:pt>
                <c:pt idx="158">
                  <c:v>66.67</c:v>
                </c:pt>
                <c:pt idx="159">
                  <c:v>66.67</c:v>
                </c:pt>
                <c:pt idx="160">
                  <c:v>66.67</c:v>
                </c:pt>
                <c:pt idx="161">
                  <c:v>66.67</c:v>
                </c:pt>
                <c:pt idx="162">
                  <c:v>66.67</c:v>
                </c:pt>
                <c:pt idx="163">
                  <c:v>66.67</c:v>
                </c:pt>
                <c:pt idx="164">
                  <c:v>66.67</c:v>
                </c:pt>
                <c:pt idx="165">
                  <c:v>66.67</c:v>
                </c:pt>
                <c:pt idx="166">
                  <c:v>63.64</c:v>
                </c:pt>
                <c:pt idx="167">
                  <c:v>63.64</c:v>
                </c:pt>
                <c:pt idx="168">
                  <c:v>63.64</c:v>
                </c:pt>
                <c:pt idx="169">
                  <c:v>63.64</c:v>
                </c:pt>
                <c:pt idx="170">
                  <c:v>63.64</c:v>
                </c:pt>
                <c:pt idx="171">
                  <c:v>63.64</c:v>
                </c:pt>
                <c:pt idx="172">
                  <c:v>63.64</c:v>
                </c:pt>
                <c:pt idx="173">
                  <c:v>63.64</c:v>
                </c:pt>
                <c:pt idx="174">
                  <c:v>63.64</c:v>
                </c:pt>
                <c:pt idx="175">
                  <c:v>63.64</c:v>
                </c:pt>
                <c:pt idx="176">
                  <c:v>63.64</c:v>
                </c:pt>
                <c:pt idx="177">
                  <c:v>63.64</c:v>
                </c:pt>
                <c:pt idx="178">
                  <c:v>63.64</c:v>
                </c:pt>
                <c:pt idx="179">
                  <c:v>63.64</c:v>
                </c:pt>
                <c:pt idx="180">
                  <c:v>63.64</c:v>
                </c:pt>
                <c:pt idx="181">
                  <c:v>63.64</c:v>
                </c:pt>
                <c:pt idx="182">
                  <c:v>55.3</c:v>
                </c:pt>
                <c:pt idx="183">
                  <c:v>55.3</c:v>
                </c:pt>
                <c:pt idx="184">
                  <c:v>55.3</c:v>
                </c:pt>
                <c:pt idx="185">
                  <c:v>55.3</c:v>
                </c:pt>
                <c:pt idx="186">
                  <c:v>55.3</c:v>
                </c:pt>
                <c:pt idx="187">
                  <c:v>55.3</c:v>
                </c:pt>
                <c:pt idx="188">
                  <c:v>55.3</c:v>
                </c:pt>
                <c:pt idx="189">
                  <c:v>55.3</c:v>
                </c:pt>
                <c:pt idx="190">
                  <c:v>55.3</c:v>
                </c:pt>
                <c:pt idx="191">
                  <c:v>55.3</c:v>
                </c:pt>
                <c:pt idx="192">
                  <c:v>55.3</c:v>
                </c:pt>
                <c:pt idx="193">
                  <c:v>55.3</c:v>
                </c:pt>
                <c:pt idx="194">
                  <c:v>55.3</c:v>
                </c:pt>
                <c:pt idx="195">
                  <c:v>55.3</c:v>
                </c:pt>
                <c:pt idx="196">
                  <c:v>55.3</c:v>
                </c:pt>
                <c:pt idx="197">
                  <c:v>55.3</c:v>
                </c:pt>
                <c:pt idx="198">
                  <c:v>55.3</c:v>
                </c:pt>
                <c:pt idx="199">
                  <c:v>55.3</c:v>
                </c:pt>
                <c:pt idx="200">
                  <c:v>55.3</c:v>
                </c:pt>
                <c:pt idx="201">
                  <c:v>55.3</c:v>
                </c:pt>
                <c:pt idx="202">
                  <c:v>55.3</c:v>
                </c:pt>
                <c:pt idx="203">
                  <c:v>55.3</c:v>
                </c:pt>
                <c:pt idx="204">
                  <c:v>55.3</c:v>
                </c:pt>
                <c:pt idx="205">
                  <c:v>55.3</c:v>
                </c:pt>
                <c:pt idx="206">
                  <c:v>55.3</c:v>
                </c:pt>
                <c:pt idx="207">
                  <c:v>55.3</c:v>
                </c:pt>
                <c:pt idx="208">
                  <c:v>55.3</c:v>
                </c:pt>
                <c:pt idx="209">
                  <c:v>55.3</c:v>
                </c:pt>
                <c:pt idx="210">
                  <c:v>55.3</c:v>
                </c:pt>
                <c:pt idx="211">
                  <c:v>55.3</c:v>
                </c:pt>
                <c:pt idx="212">
                  <c:v>55.3</c:v>
                </c:pt>
                <c:pt idx="213">
                  <c:v>55.3</c:v>
                </c:pt>
                <c:pt idx="214">
                  <c:v>55.3</c:v>
                </c:pt>
                <c:pt idx="215">
                  <c:v>55.3</c:v>
                </c:pt>
                <c:pt idx="216">
                  <c:v>50.76</c:v>
                </c:pt>
                <c:pt idx="217">
                  <c:v>50.76</c:v>
                </c:pt>
                <c:pt idx="218">
                  <c:v>50.76</c:v>
                </c:pt>
                <c:pt idx="219">
                  <c:v>50.76</c:v>
                </c:pt>
                <c:pt idx="220">
                  <c:v>50.76</c:v>
                </c:pt>
                <c:pt idx="221">
                  <c:v>50.76</c:v>
                </c:pt>
                <c:pt idx="222">
                  <c:v>50.76</c:v>
                </c:pt>
                <c:pt idx="223">
                  <c:v>50.76</c:v>
                </c:pt>
                <c:pt idx="224">
                  <c:v>50.76</c:v>
                </c:pt>
                <c:pt idx="225">
                  <c:v>50.76</c:v>
                </c:pt>
                <c:pt idx="226">
                  <c:v>53.03</c:v>
                </c:pt>
                <c:pt idx="227">
                  <c:v>53.03</c:v>
                </c:pt>
                <c:pt idx="228">
                  <c:v>53.03</c:v>
                </c:pt>
                <c:pt idx="229">
                  <c:v>53.03</c:v>
                </c:pt>
                <c:pt idx="230">
                  <c:v>53.03</c:v>
                </c:pt>
                <c:pt idx="231">
                  <c:v>53.03</c:v>
                </c:pt>
                <c:pt idx="232">
                  <c:v>53.03</c:v>
                </c:pt>
                <c:pt idx="233">
                  <c:v>53.03</c:v>
                </c:pt>
                <c:pt idx="234">
                  <c:v>53.03</c:v>
                </c:pt>
                <c:pt idx="235">
                  <c:v>53.03</c:v>
                </c:pt>
                <c:pt idx="236">
                  <c:v>53.03</c:v>
                </c:pt>
                <c:pt idx="237">
                  <c:v>53.03</c:v>
                </c:pt>
                <c:pt idx="238">
                  <c:v>53.03</c:v>
                </c:pt>
                <c:pt idx="239">
                  <c:v>53.03</c:v>
                </c:pt>
              </c:numCache>
            </c:numRef>
          </c:val>
          <c:smooth val="0"/>
          <c:extLst>
            <c:ext xmlns:c16="http://schemas.microsoft.com/office/drawing/2014/chart" uri="{C3380CC4-5D6E-409C-BE32-E72D297353CC}">
              <c16:uniqueId val="{00000003-FF8E-4723-94D4-0C749AA38815}"/>
            </c:ext>
          </c:extLst>
        </c:ser>
        <c:ser>
          <c:idx val="4"/>
          <c:order val="4"/>
          <c:tx>
            <c:strRef>
              <c:f>Thailand!$J$1</c:f>
              <c:strCache>
                <c:ptCount val="1"/>
                <c:pt idx="0">
                  <c:v>EconomicSupportIndex</c:v>
                </c:pt>
              </c:strCache>
            </c:strRef>
          </c:tx>
          <c:spPr>
            <a:ln w="28575" cap="rnd">
              <a:solidFill>
                <a:schemeClr val="accent5"/>
              </a:solidFill>
              <a:round/>
            </a:ln>
            <a:effectLst/>
          </c:spPr>
          <c:marker>
            <c:symbol val="none"/>
          </c:marker>
          <c:cat>
            <c:numRef>
              <c:f>Thailand!$C$2452:$C$2695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Thailand!$J$2:$J$2691</c:f>
              <c:numCache>
                <c:formatCode>General</c:formatCode>
                <c:ptCount val="240"/>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100</c:v>
                </c:pt>
                <c:pt idx="92">
                  <c:v>100</c:v>
                </c:pt>
                <c:pt idx="93">
                  <c:v>100</c:v>
                </c:pt>
                <c:pt idx="94">
                  <c:v>100</c:v>
                </c:pt>
                <c:pt idx="95">
                  <c:v>100</c:v>
                </c:pt>
                <c:pt idx="96">
                  <c:v>100</c:v>
                </c:pt>
                <c:pt idx="97">
                  <c:v>100</c:v>
                </c:pt>
                <c:pt idx="98">
                  <c:v>100</c:v>
                </c:pt>
                <c:pt idx="99">
                  <c:v>100</c:v>
                </c:pt>
                <c:pt idx="100">
                  <c:v>100</c:v>
                </c:pt>
                <c:pt idx="101">
                  <c:v>100</c:v>
                </c:pt>
                <c:pt idx="102">
                  <c:v>100</c:v>
                </c:pt>
                <c:pt idx="103">
                  <c:v>100</c:v>
                </c:pt>
                <c:pt idx="104">
                  <c:v>100</c:v>
                </c:pt>
                <c:pt idx="105">
                  <c:v>100</c:v>
                </c:pt>
                <c:pt idx="106">
                  <c:v>100</c:v>
                </c:pt>
                <c:pt idx="107">
                  <c:v>100</c:v>
                </c:pt>
                <c:pt idx="108">
                  <c:v>100</c:v>
                </c:pt>
                <c:pt idx="109">
                  <c:v>100</c:v>
                </c:pt>
                <c:pt idx="110">
                  <c:v>100</c:v>
                </c:pt>
                <c:pt idx="111">
                  <c:v>100</c:v>
                </c:pt>
                <c:pt idx="112">
                  <c:v>100</c:v>
                </c:pt>
                <c:pt idx="113">
                  <c:v>100</c:v>
                </c:pt>
                <c:pt idx="114">
                  <c:v>100</c:v>
                </c:pt>
                <c:pt idx="115">
                  <c:v>100</c:v>
                </c:pt>
                <c:pt idx="116">
                  <c:v>100</c:v>
                </c:pt>
                <c:pt idx="117">
                  <c:v>100</c:v>
                </c:pt>
                <c:pt idx="118">
                  <c:v>100</c:v>
                </c:pt>
                <c:pt idx="119">
                  <c:v>100</c:v>
                </c:pt>
                <c:pt idx="120">
                  <c:v>100</c:v>
                </c:pt>
                <c:pt idx="121">
                  <c:v>100</c:v>
                </c:pt>
                <c:pt idx="122">
                  <c:v>100</c:v>
                </c:pt>
                <c:pt idx="123">
                  <c:v>100</c:v>
                </c:pt>
                <c:pt idx="124">
                  <c:v>100</c:v>
                </c:pt>
                <c:pt idx="125">
                  <c:v>100</c:v>
                </c:pt>
                <c:pt idx="126">
                  <c:v>100</c:v>
                </c:pt>
                <c:pt idx="127">
                  <c:v>100</c:v>
                </c:pt>
                <c:pt idx="128">
                  <c:v>100</c:v>
                </c:pt>
                <c:pt idx="129">
                  <c:v>100</c:v>
                </c:pt>
                <c:pt idx="130">
                  <c:v>100</c:v>
                </c:pt>
                <c:pt idx="131">
                  <c:v>100</c:v>
                </c:pt>
                <c:pt idx="132">
                  <c:v>100</c:v>
                </c:pt>
                <c:pt idx="133">
                  <c:v>100</c:v>
                </c:pt>
                <c:pt idx="134">
                  <c:v>100</c:v>
                </c:pt>
                <c:pt idx="135">
                  <c:v>100</c:v>
                </c:pt>
                <c:pt idx="136">
                  <c:v>100</c:v>
                </c:pt>
                <c:pt idx="137">
                  <c:v>100</c:v>
                </c:pt>
                <c:pt idx="138">
                  <c:v>100</c:v>
                </c:pt>
                <c:pt idx="139">
                  <c:v>100</c:v>
                </c:pt>
                <c:pt idx="140">
                  <c:v>100</c:v>
                </c:pt>
                <c:pt idx="141">
                  <c:v>100</c:v>
                </c:pt>
                <c:pt idx="142">
                  <c:v>100</c:v>
                </c:pt>
                <c:pt idx="143">
                  <c:v>100</c:v>
                </c:pt>
                <c:pt idx="144">
                  <c:v>100</c:v>
                </c:pt>
                <c:pt idx="145">
                  <c:v>100</c:v>
                </c:pt>
                <c:pt idx="146">
                  <c:v>100</c:v>
                </c:pt>
                <c:pt idx="147">
                  <c:v>100</c:v>
                </c:pt>
                <c:pt idx="148">
                  <c:v>100</c:v>
                </c:pt>
                <c:pt idx="149">
                  <c:v>100</c:v>
                </c:pt>
                <c:pt idx="150">
                  <c:v>100</c:v>
                </c:pt>
                <c:pt idx="151">
                  <c:v>100</c:v>
                </c:pt>
                <c:pt idx="152">
                  <c:v>100</c:v>
                </c:pt>
                <c:pt idx="153">
                  <c:v>100</c:v>
                </c:pt>
                <c:pt idx="154">
                  <c:v>100</c:v>
                </c:pt>
                <c:pt idx="155">
                  <c:v>100</c:v>
                </c:pt>
                <c:pt idx="156">
                  <c:v>100</c:v>
                </c:pt>
                <c:pt idx="157">
                  <c:v>100</c:v>
                </c:pt>
                <c:pt idx="158">
                  <c:v>100</c:v>
                </c:pt>
                <c:pt idx="159">
                  <c:v>100</c:v>
                </c:pt>
                <c:pt idx="160">
                  <c:v>100</c:v>
                </c:pt>
                <c:pt idx="161">
                  <c:v>100</c:v>
                </c:pt>
                <c:pt idx="162">
                  <c:v>100</c:v>
                </c:pt>
                <c:pt idx="163">
                  <c:v>100</c:v>
                </c:pt>
                <c:pt idx="164">
                  <c:v>100</c:v>
                </c:pt>
                <c:pt idx="165">
                  <c:v>100</c:v>
                </c:pt>
                <c:pt idx="166">
                  <c:v>100</c:v>
                </c:pt>
                <c:pt idx="167">
                  <c:v>100</c:v>
                </c:pt>
                <c:pt idx="168">
                  <c:v>100</c:v>
                </c:pt>
                <c:pt idx="169">
                  <c:v>100</c:v>
                </c:pt>
                <c:pt idx="170">
                  <c:v>100</c:v>
                </c:pt>
                <c:pt idx="171">
                  <c:v>100</c:v>
                </c:pt>
                <c:pt idx="172">
                  <c:v>100</c:v>
                </c:pt>
                <c:pt idx="173">
                  <c:v>100</c:v>
                </c:pt>
                <c:pt idx="174">
                  <c:v>100</c:v>
                </c:pt>
                <c:pt idx="175">
                  <c:v>100</c:v>
                </c:pt>
                <c:pt idx="176">
                  <c:v>100</c:v>
                </c:pt>
                <c:pt idx="177">
                  <c:v>100</c:v>
                </c:pt>
                <c:pt idx="178">
                  <c:v>100</c:v>
                </c:pt>
                <c:pt idx="179">
                  <c:v>100</c:v>
                </c:pt>
                <c:pt idx="180">
                  <c:v>100</c:v>
                </c:pt>
                <c:pt idx="181">
                  <c:v>100</c:v>
                </c:pt>
                <c:pt idx="182">
                  <c:v>75</c:v>
                </c:pt>
                <c:pt idx="183">
                  <c:v>75</c:v>
                </c:pt>
                <c:pt idx="184">
                  <c:v>75</c:v>
                </c:pt>
                <c:pt idx="185">
                  <c:v>75</c:v>
                </c:pt>
                <c:pt idx="186">
                  <c:v>75</c:v>
                </c:pt>
                <c:pt idx="187">
                  <c:v>75</c:v>
                </c:pt>
                <c:pt idx="188">
                  <c:v>75</c:v>
                </c:pt>
                <c:pt idx="189">
                  <c:v>75</c:v>
                </c:pt>
                <c:pt idx="190">
                  <c:v>75</c:v>
                </c:pt>
                <c:pt idx="191">
                  <c:v>75</c:v>
                </c:pt>
                <c:pt idx="192">
                  <c:v>75</c:v>
                </c:pt>
                <c:pt idx="193">
                  <c:v>75</c:v>
                </c:pt>
                <c:pt idx="194">
                  <c:v>75</c:v>
                </c:pt>
                <c:pt idx="195">
                  <c:v>75</c:v>
                </c:pt>
                <c:pt idx="196">
                  <c:v>75</c:v>
                </c:pt>
                <c:pt idx="197">
                  <c:v>75</c:v>
                </c:pt>
                <c:pt idx="198">
                  <c:v>75</c:v>
                </c:pt>
                <c:pt idx="199">
                  <c:v>75</c:v>
                </c:pt>
                <c:pt idx="200">
                  <c:v>75</c:v>
                </c:pt>
                <c:pt idx="201">
                  <c:v>75</c:v>
                </c:pt>
                <c:pt idx="202">
                  <c:v>75</c:v>
                </c:pt>
                <c:pt idx="203">
                  <c:v>75</c:v>
                </c:pt>
                <c:pt idx="204">
                  <c:v>75</c:v>
                </c:pt>
                <c:pt idx="205">
                  <c:v>75</c:v>
                </c:pt>
                <c:pt idx="206">
                  <c:v>75</c:v>
                </c:pt>
                <c:pt idx="207">
                  <c:v>75</c:v>
                </c:pt>
                <c:pt idx="208">
                  <c:v>75</c:v>
                </c:pt>
                <c:pt idx="209">
                  <c:v>75</c:v>
                </c:pt>
                <c:pt idx="210">
                  <c:v>75</c:v>
                </c:pt>
                <c:pt idx="211">
                  <c:v>75</c:v>
                </c:pt>
                <c:pt idx="212">
                  <c:v>75</c:v>
                </c:pt>
                <c:pt idx="213">
                  <c:v>75</c:v>
                </c:pt>
                <c:pt idx="214">
                  <c:v>75</c:v>
                </c:pt>
                <c:pt idx="215">
                  <c:v>75</c:v>
                </c:pt>
                <c:pt idx="216">
                  <c:v>75</c:v>
                </c:pt>
                <c:pt idx="217">
                  <c:v>75</c:v>
                </c:pt>
                <c:pt idx="218">
                  <c:v>75</c:v>
                </c:pt>
                <c:pt idx="219">
                  <c:v>75</c:v>
                </c:pt>
                <c:pt idx="220">
                  <c:v>75</c:v>
                </c:pt>
                <c:pt idx="221">
                  <c:v>75</c:v>
                </c:pt>
                <c:pt idx="222">
                  <c:v>75</c:v>
                </c:pt>
                <c:pt idx="223">
                  <c:v>75</c:v>
                </c:pt>
                <c:pt idx="224">
                  <c:v>75</c:v>
                </c:pt>
                <c:pt idx="225">
                  <c:v>75</c:v>
                </c:pt>
                <c:pt idx="226">
                  <c:v>75</c:v>
                </c:pt>
                <c:pt idx="227">
                  <c:v>75</c:v>
                </c:pt>
                <c:pt idx="228">
                  <c:v>75</c:v>
                </c:pt>
                <c:pt idx="229">
                  <c:v>75</c:v>
                </c:pt>
                <c:pt idx="230">
                  <c:v>75</c:v>
                </c:pt>
                <c:pt idx="231">
                  <c:v>75</c:v>
                </c:pt>
                <c:pt idx="232">
                  <c:v>75</c:v>
                </c:pt>
                <c:pt idx="233">
                  <c:v>75</c:v>
                </c:pt>
                <c:pt idx="234">
                  <c:v>75</c:v>
                </c:pt>
                <c:pt idx="235">
                  <c:v>75</c:v>
                </c:pt>
                <c:pt idx="236">
                  <c:v>75</c:v>
                </c:pt>
                <c:pt idx="237">
                  <c:v>75</c:v>
                </c:pt>
                <c:pt idx="238">
                  <c:v>75</c:v>
                </c:pt>
                <c:pt idx="239">
                  <c:v>75</c:v>
                </c:pt>
              </c:numCache>
            </c:numRef>
          </c:val>
          <c:smooth val="0"/>
          <c:extLst>
            <c:ext xmlns:c16="http://schemas.microsoft.com/office/drawing/2014/chart" uri="{C3380CC4-5D6E-409C-BE32-E72D297353CC}">
              <c16:uniqueId val="{00000004-FF8E-4723-94D4-0C749AA38815}"/>
            </c:ext>
          </c:extLst>
        </c:ser>
        <c:dLbls>
          <c:showLegendKey val="0"/>
          <c:showVal val="0"/>
          <c:showCatName val="0"/>
          <c:showSerName val="0"/>
          <c:showPercent val="0"/>
          <c:showBubbleSize val="0"/>
        </c:dLbls>
        <c:marker val="1"/>
        <c:smooth val="0"/>
        <c:axId val="523236383"/>
        <c:axId val="2103509935"/>
      </c:lineChart>
      <c:lineChart>
        <c:grouping val="standard"/>
        <c:varyColors val="0"/>
        <c:ser>
          <c:idx val="5"/>
          <c:order val="5"/>
          <c:tx>
            <c:strRef>
              <c:f>Thailand!$K$1</c:f>
              <c:strCache>
                <c:ptCount val="1"/>
                <c:pt idx="0">
                  <c:v>New cases</c:v>
                </c:pt>
              </c:strCache>
            </c:strRef>
          </c:tx>
          <c:spPr>
            <a:ln w="28575" cap="rnd">
              <a:solidFill>
                <a:schemeClr val="accent6"/>
              </a:solidFill>
              <a:round/>
            </a:ln>
            <a:effectLst/>
          </c:spPr>
          <c:marker>
            <c:symbol val="none"/>
          </c:marker>
          <c:cat>
            <c:numRef>
              <c:f>Thailand!$C$2452:$C$2695</c:f>
              <c:numCache>
                <c:formatCode>General</c:formatCode>
                <c:ptCount val="244"/>
                <c:pt idx="0">
                  <c:v>20200101</c:v>
                </c:pt>
                <c:pt idx="1">
                  <c:v>20200102</c:v>
                </c:pt>
                <c:pt idx="2">
                  <c:v>20200103</c:v>
                </c:pt>
                <c:pt idx="3">
                  <c:v>20200104</c:v>
                </c:pt>
                <c:pt idx="4">
                  <c:v>20200105</c:v>
                </c:pt>
                <c:pt idx="5">
                  <c:v>20200106</c:v>
                </c:pt>
                <c:pt idx="6">
                  <c:v>20200107</c:v>
                </c:pt>
                <c:pt idx="7">
                  <c:v>20200108</c:v>
                </c:pt>
                <c:pt idx="8">
                  <c:v>20200109</c:v>
                </c:pt>
                <c:pt idx="9">
                  <c:v>20200110</c:v>
                </c:pt>
                <c:pt idx="10">
                  <c:v>20200111</c:v>
                </c:pt>
                <c:pt idx="11">
                  <c:v>20200112</c:v>
                </c:pt>
                <c:pt idx="12">
                  <c:v>20200113</c:v>
                </c:pt>
                <c:pt idx="13">
                  <c:v>20200114</c:v>
                </c:pt>
                <c:pt idx="14">
                  <c:v>20200115</c:v>
                </c:pt>
                <c:pt idx="15">
                  <c:v>20200116</c:v>
                </c:pt>
                <c:pt idx="16">
                  <c:v>20200117</c:v>
                </c:pt>
                <c:pt idx="17">
                  <c:v>20200118</c:v>
                </c:pt>
                <c:pt idx="18">
                  <c:v>20200119</c:v>
                </c:pt>
                <c:pt idx="19">
                  <c:v>20200120</c:v>
                </c:pt>
                <c:pt idx="20">
                  <c:v>20200121</c:v>
                </c:pt>
                <c:pt idx="21">
                  <c:v>20200122</c:v>
                </c:pt>
                <c:pt idx="22">
                  <c:v>20200123</c:v>
                </c:pt>
                <c:pt idx="23">
                  <c:v>20200124</c:v>
                </c:pt>
                <c:pt idx="24">
                  <c:v>20200125</c:v>
                </c:pt>
                <c:pt idx="25">
                  <c:v>20200126</c:v>
                </c:pt>
                <c:pt idx="26">
                  <c:v>20200127</c:v>
                </c:pt>
                <c:pt idx="27">
                  <c:v>20200128</c:v>
                </c:pt>
                <c:pt idx="28">
                  <c:v>20200129</c:v>
                </c:pt>
                <c:pt idx="29">
                  <c:v>20200130</c:v>
                </c:pt>
                <c:pt idx="30">
                  <c:v>20200131</c:v>
                </c:pt>
                <c:pt idx="31">
                  <c:v>20200201</c:v>
                </c:pt>
                <c:pt idx="32">
                  <c:v>20200202</c:v>
                </c:pt>
                <c:pt idx="33">
                  <c:v>20200203</c:v>
                </c:pt>
                <c:pt idx="34">
                  <c:v>20200204</c:v>
                </c:pt>
                <c:pt idx="35">
                  <c:v>20200205</c:v>
                </c:pt>
                <c:pt idx="36">
                  <c:v>20200206</c:v>
                </c:pt>
                <c:pt idx="37">
                  <c:v>20200207</c:v>
                </c:pt>
                <c:pt idx="38">
                  <c:v>20200208</c:v>
                </c:pt>
                <c:pt idx="39">
                  <c:v>20200209</c:v>
                </c:pt>
                <c:pt idx="40">
                  <c:v>20200210</c:v>
                </c:pt>
                <c:pt idx="41">
                  <c:v>20200211</c:v>
                </c:pt>
                <c:pt idx="42">
                  <c:v>20200212</c:v>
                </c:pt>
                <c:pt idx="43">
                  <c:v>20200213</c:v>
                </c:pt>
                <c:pt idx="44">
                  <c:v>20200214</c:v>
                </c:pt>
                <c:pt idx="45">
                  <c:v>20200215</c:v>
                </c:pt>
                <c:pt idx="46">
                  <c:v>20200216</c:v>
                </c:pt>
                <c:pt idx="47">
                  <c:v>20200217</c:v>
                </c:pt>
                <c:pt idx="48">
                  <c:v>20200218</c:v>
                </c:pt>
                <c:pt idx="49">
                  <c:v>20200219</c:v>
                </c:pt>
                <c:pt idx="50">
                  <c:v>20200220</c:v>
                </c:pt>
                <c:pt idx="51">
                  <c:v>20200221</c:v>
                </c:pt>
                <c:pt idx="52">
                  <c:v>20200222</c:v>
                </c:pt>
                <c:pt idx="53">
                  <c:v>20200223</c:v>
                </c:pt>
                <c:pt idx="54">
                  <c:v>20200224</c:v>
                </c:pt>
                <c:pt idx="55">
                  <c:v>20200225</c:v>
                </c:pt>
                <c:pt idx="56">
                  <c:v>20200226</c:v>
                </c:pt>
                <c:pt idx="57">
                  <c:v>20200227</c:v>
                </c:pt>
                <c:pt idx="58">
                  <c:v>20200228</c:v>
                </c:pt>
                <c:pt idx="59">
                  <c:v>20200229</c:v>
                </c:pt>
                <c:pt idx="60">
                  <c:v>20200301</c:v>
                </c:pt>
                <c:pt idx="61">
                  <c:v>20200302</c:v>
                </c:pt>
                <c:pt idx="62">
                  <c:v>20200303</c:v>
                </c:pt>
                <c:pt idx="63">
                  <c:v>20200304</c:v>
                </c:pt>
                <c:pt idx="64">
                  <c:v>20200305</c:v>
                </c:pt>
                <c:pt idx="65">
                  <c:v>20200306</c:v>
                </c:pt>
                <c:pt idx="66">
                  <c:v>20200307</c:v>
                </c:pt>
                <c:pt idx="67">
                  <c:v>20200308</c:v>
                </c:pt>
                <c:pt idx="68">
                  <c:v>20200309</c:v>
                </c:pt>
                <c:pt idx="69">
                  <c:v>20200310</c:v>
                </c:pt>
                <c:pt idx="70">
                  <c:v>20200311</c:v>
                </c:pt>
                <c:pt idx="71">
                  <c:v>20200312</c:v>
                </c:pt>
                <c:pt idx="72">
                  <c:v>20200313</c:v>
                </c:pt>
                <c:pt idx="73">
                  <c:v>20200314</c:v>
                </c:pt>
                <c:pt idx="74">
                  <c:v>20200315</c:v>
                </c:pt>
                <c:pt idx="75">
                  <c:v>20200316</c:v>
                </c:pt>
                <c:pt idx="76">
                  <c:v>20200317</c:v>
                </c:pt>
                <c:pt idx="77">
                  <c:v>20200318</c:v>
                </c:pt>
                <c:pt idx="78">
                  <c:v>20200319</c:v>
                </c:pt>
                <c:pt idx="79">
                  <c:v>20200320</c:v>
                </c:pt>
                <c:pt idx="80">
                  <c:v>20200321</c:v>
                </c:pt>
                <c:pt idx="81">
                  <c:v>20200322</c:v>
                </c:pt>
                <c:pt idx="82">
                  <c:v>20200323</c:v>
                </c:pt>
                <c:pt idx="83">
                  <c:v>20200324</c:v>
                </c:pt>
                <c:pt idx="84">
                  <c:v>20200325</c:v>
                </c:pt>
                <c:pt idx="85">
                  <c:v>20200326</c:v>
                </c:pt>
                <c:pt idx="86">
                  <c:v>20200327</c:v>
                </c:pt>
                <c:pt idx="87">
                  <c:v>20200328</c:v>
                </c:pt>
                <c:pt idx="88">
                  <c:v>20200329</c:v>
                </c:pt>
                <c:pt idx="89">
                  <c:v>20200330</c:v>
                </c:pt>
                <c:pt idx="90">
                  <c:v>20200331</c:v>
                </c:pt>
                <c:pt idx="91">
                  <c:v>20200401</c:v>
                </c:pt>
                <c:pt idx="92">
                  <c:v>20200402</c:v>
                </c:pt>
                <c:pt idx="93">
                  <c:v>20200403</c:v>
                </c:pt>
                <c:pt idx="94">
                  <c:v>20200404</c:v>
                </c:pt>
                <c:pt idx="95">
                  <c:v>20200405</c:v>
                </c:pt>
                <c:pt idx="96">
                  <c:v>20200406</c:v>
                </c:pt>
                <c:pt idx="97">
                  <c:v>20200407</c:v>
                </c:pt>
                <c:pt idx="98">
                  <c:v>20200408</c:v>
                </c:pt>
                <c:pt idx="99">
                  <c:v>20200409</c:v>
                </c:pt>
                <c:pt idx="100">
                  <c:v>20200410</c:v>
                </c:pt>
                <c:pt idx="101">
                  <c:v>20200411</c:v>
                </c:pt>
                <c:pt idx="102">
                  <c:v>20200412</c:v>
                </c:pt>
                <c:pt idx="103">
                  <c:v>20200413</c:v>
                </c:pt>
                <c:pt idx="104">
                  <c:v>20200414</c:v>
                </c:pt>
                <c:pt idx="105">
                  <c:v>20200415</c:v>
                </c:pt>
                <c:pt idx="106">
                  <c:v>20200416</c:v>
                </c:pt>
                <c:pt idx="107">
                  <c:v>20200417</c:v>
                </c:pt>
                <c:pt idx="108">
                  <c:v>20200418</c:v>
                </c:pt>
                <c:pt idx="109">
                  <c:v>20200419</c:v>
                </c:pt>
                <c:pt idx="110">
                  <c:v>20200420</c:v>
                </c:pt>
                <c:pt idx="111">
                  <c:v>20200421</c:v>
                </c:pt>
                <c:pt idx="112">
                  <c:v>20200422</c:v>
                </c:pt>
                <c:pt idx="113">
                  <c:v>20200423</c:v>
                </c:pt>
                <c:pt idx="114">
                  <c:v>20200424</c:v>
                </c:pt>
                <c:pt idx="115">
                  <c:v>20200425</c:v>
                </c:pt>
                <c:pt idx="116">
                  <c:v>20200426</c:v>
                </c:pt>
                <c:pt idx="117">
                  <c:v>20200427</c:v>
                </c:pt>
                <c:pt idx="118">
                  <c:v>20200428</c:v>
                </c:pt>
                <c:pt idx="119">
                  <c:v>20200429</c:v>
                </c:pt>
                <c:pt idx="120">
                  <c:v>20200430</c:v>
                </c:pt>
                <c:pt idx="121">
                  <c:v>20200501</c:v>
                </c:pt>
                <c:pt idx="122">
                  <c:v>20200502</c:v>
                </c:pt>
                <c:pt idx="123">
                  <c:v>20200503</c:v>
                </c:pt>
                <c:pt idx="124">
                  <c:v>20200504</c:v>
                </c:pt>
                <c:pt idx="125">
                  <c:v>20200505</c:v>
                </c:pt>
                <c:pt idx="126">
                  <c:v>20200506</c:v>
                </c:pt>
                <c:pt idx="127">
                  <c:v>20200507</c:v>
                </c:pt>
                <c:pt idx="128">
                  <c:v>20200508</c:v>
                </c:pt>
                <c:pt idx="129">
                  <c:v>20200509</c:v>
                </c:pt>
                <c:pt idx="130">
                  <c:v>20200510</c:v>
                </c:pt>
                <c:pt idx="131">
                  <c:v>20200511</c:v>
                </c:pt>
                <c:pt idx="132">
                  <c:v>20200512</c:v>
                </c:pt>
                <c:pt idx="133">
                  <c:v>20200513</c:v>
                </c:pt>
                <c:pt idx="134">
                  <c:v>20200514</c:v>
                </c:pt>
                <c:pt idx="135">
                  <c:v>20200515</c:v>
                </c:pt>
                <c:pt idx="136">
                  <c:v>20200516</c:v>
                </c:pt>
                <c:pt idx="137">
                  <c:v>20200517</c:v>
                </c:pt>
                <c:pt idx="138">
                  <c:v>20200518</c:v>
                </c:pt>
                <c:pt idx="139">
                  <c:v>20200519</c:v>
                </c:pt>
                <c:pt idx="140">
                  <c:v>20200520</c:v>
                </c:pt>
                <c:pt idx="141">
                  <c:v>20200521</c:v>
                </c:pt>
                <c:pt idx="142">
                  <c:v>20200522</c:v>
                </c:pt>
                <c:pt idx="143">
                  <c:v>20200523</c:v>
                </c:pt>
                <c:pt idx="144">
                  <c:v>20200524</c:v>
                </c:pt>
                <c:pt idx="145">
                  <c:v>20200525</c:v>
                </c:pt>
                <c:pt idx="146">
                  <c:v>20200526</c:v>
                </c:pt>
                <c:pt idx="147">
                  <c:v>20200527</c:v>
                </c:pt>
                <c:pt idx="148">
                  <c:v>20200528</c:v>
                </c:pt>
                <c:pt idx="149">
                  <c:v>20200529</c:v>
                </c:pt>
                <c:pt idx="150">
                  <c:v>20200530</c:v>
                </c:pt>
                <c:pt idx="151">
                  <c:v>20200531</c:v>
                </c:pt>
                <c:pt idx="152">
                  <c:v>20200601</c:v>
                </c:pt>
                <c:pt idx="153">
                  <c:v>20200602</c:v>
                </c:pt>
                <c:pt idx="154">
                  <c:v>20200603</c:v>
                </c:pt>
                <c:pt idx="155">
                  <c:v>20200604</c:v>
                </c:pt>
                <c:pt idx="156">
                  <c:v>20200605</c:v>
                </c:pt>
                <c:pt idx="157">
                  <c:v>20200606</c:v>
                </c:pt>
                <c:pt idx="158">
                  <c:v>20200607</c:v>
                </c:pt>
                <c:pt idx="159">
                  <c:v>20200608</c:v>
                </c:pt>
                <c:pt idx="160">
                  <c:v>20200609</c:v>
                </c:pt>
                <c:pt idx="161">
                  <c:v>20200610</c:v>
                </c:pt>
                <c:pt idx="162">
                  <c:v>20200611</c:v>
                </c:pt>
                <c:pt idx="163">
                  <c:v>20200612</c:v>
                </c:pt>
                <c:pt idx="164">
                  <c:v>20200613</c:v>
                </c:pt>
                <c:pt idx="165">
                  <c:v>20200614</c:v>
                </c:pt>
                <c:pt idx="166">
                  <c:v>20200615</c:v>
                </c:pt>
                <c:pt idx="167">
                  <c:v>20200616</c:v>
                </c:pt>
                <c:pt idx="168">
                  <c:v>20200617</c:v>
                </c:pt>
                <c:pt idx="169">
                  <c:v>20200618</c:v>
                </c:pt>
                <c:pt idx="170">
                  <c:v>20200619</c:v>
                </c:pt>
                <c:pt idx="171">
                  <c:v>20200620</c:v>
                </c:pt>
                <c:pt idx="172">
                  <c:v>20200621</c:v>
                </c:pt>
                <c:pt idx="173">
                  <c:v>20200622</c:v>
                </c:pt>
                <c:pt idx="174">
                  <c:v>20200623</c:v>
                </c:pt>
                <c:pt idx="175">
                  <c:v>20200624</c:v>
                </c:pt>
                <c:pt idx="176">
                  <c:v>20200625</c:v>
                </c:pt>
                <c:pt idx="177">
                  <c:v>20200626</c:v>
                </c:pt>
                <c:pt idx="178">
                  <c:v>20200627</c:v>
                </c:pt>
                <c:pt idx="179">
                  <c:v>20200628</c:v>
                </c:pt>
                <c:pt idx="180">
                  <c:v>20200629</c:v>
                </c:pt>
                <c:pt idx="181">
                  <c:v>20200630</c:v>
                </c:pt>
                <c:pt idx="182">
                  <c:v>20200701</c:v>
                </c:pt>
                <c:pt idx="183">
                  <c:v>20200702</c:v>
                </c:pt>
                <c:pt idx="184">
                  <c:v>20200703</c:v>
                </c:pt>
                <c:pt idx="185">
                  <c:v>20200704</c:v>
                </c:pt>
                <c:pt idx="186">
                  <c:v>20200705</c:v>
                </c:pt>
                <c:pt idx="187">
                  <c:v>20200706</c:v>
                </c:pt>
                <c:pt idx="188">
                  <c:v>20200707</c:v>
                </c:pt>
                <c:pt idx="189">
                  <c:v>20200708</c:v>
                </c:pt>
                <c:pt idx="190">
                  <c:v>20200709</c:v>
                </c:pt>
                <c:pt idx="191">
                  <c:v>20200710</c:v>
                </c:pt>
                <c:pt idx="192">
                  <c:v>20200711</c:v>
                </c:pt>
                <c:pt idx="193">
                  <c:v>20200712</c:v>
                </c:pt>
                <c:pt idx="194">
                  <c:v>20200713</c:v>
                </c:pt>
                <c:pt idx="195">
                  <c:v>20200714</c:v>
                </c:pt>
                <c:pt idx="196">
                  <c:v>20200715</c:v>
                </c:pt>
                <c:pt idx="197">
                  <c:v>20200716</c:v>
                </c:pt>
                <c:pt idx="198">
                  <c:v>20200717</c:v>
                </c:pt>
                <c:pt idx="199">
                  <c:v>20200718</c:v>
                </c:pt>
                <c:pt idx="200">
                  <c:v>20200719</c:v>
                </c:pt>
                <c:pt idx="201">
                  <c:v>20200720</c:v>
                </c:pt>
                <c:pt idx="202">
                  <c:v>20200721</c:v>
                </c:pt>
                <c:pt idx="203">
                  <c:v>20200722</c:v>
                </c:pt>
                <c:pt idx="204">
                  <c:v>20200723</c:v>
                </c:pt>
                <c:pt idx="205">
                  <c:v>20200724</c:v>
                </c:pt>
                <c:pt idx="206">
                  <c:v>20200725</c:v>
                </c:pt>
                <c:pt idx="207">
                  <c:v>20200726</c:v>
                </c:pt>
                <c:pt idx="208">
                  <c:v>20200727</c:v>
                </c:pt>
                <c:pt idx="209">
                  <c:v>20200728</c:v>
                </c:pt>
                <c:pt idx="210">
                  <c:v>20200729</c:v>
                </c:pt>
                <c:pt idx="211">
                  <c:v>20200730</c:v>
                </c:pt>
                <c:pt idx="212">
                  <c:v>20200731</c:v>
                </c:pt>
                <c:pt idx="213">
                  <c:v>20200801</c:v>
                </c:pt>
                <c:pt idx="214">
                  <c:v>20200802</c:v>
                </c:pt>
                <c:pt idx="215">
                  <c:v>20200803</c:v>
                </c:pt>
                <c:pt idx="216">
                  <c:v>20200804</c:v>
                </c:pt>
                <c:pt idx="217">
                  <c:v>20200805</c:v>
                </c:pt>
                <c:pt idx="218">
                  <c:v>20200806</c:v>
                </c:pt>
                <c:pt idx="219">
                  <c:v>20200807</c:v>
                </c:pt>
                <c:pt idx="220">
                  <c:v>20200808</c:v>
                </c:pt>
                <c:pt idx="221">
                  <c:v>20200809</c:v>
                </c:pt>
                <c:pt idx="222">
                  <c:v>20200810</c:v>
                </c:pt>
                <c:pt idx="223">
                  <c:v>20200811</c:v>
                </c:pt>
                <c:pt idx="224">
                  <c:v>20200812</c:v>
                </c:pt>
                <c:pt idx="225">
                  <c:v>20200813</c:v>
                </c:pt>
                <c:pt idx="226">
                  <c:v>20200814</c:v>
                </c:pt>
                <c:pt idx="227">
                  <c:v>20200815</c:v>
                </c:pt>
                <c:pt idx="228">
                  <c:v>20200816</c:v>
                </c:pt>
                <c:pt idx="229">
                  <c:v>20200817</c:v>
                </c:pt>
                <c:pt idx="230">
                  <c:v>20200818</c:v>
                </c:pt>
                <c:pt idx="231">
                  <c:v>20200819</c:v>
                </c:pt>
                <c:pt idx="232">
                  <c:v>20200820</c:v>
                </c:pt>
                <c:pt idx="233">
                  <c:v>20200821</c:v>
                </c:pt>
                <c:pt idx="234">
                  <c:v>20200822</c:v>
                </c:pt>
                <c:pt idx="235">
                  <c:v>20200823</c:v>
                </c:pt>
                <c:pt idx="236">
                  <c:v>20200824</c:v>
                </c:pt>
                <c:pt idx="237">
                  <c:v>20200825</c:v>
                </c:pt>
                <c:pt idx="238">
                  <c:v>20200826</c:v>
                </c:pt>
                <c:pt idx="239">
                  <c:v>20200827</c:v>
                </c:pt>
                <c:pt idx="240">
                  <c:v>20200828</c:v>
                </c:pt>
                <c:pt idx="241">
                  <c:v>20200829</c:v>
                </c:pt>
                <c:pt idx="242">
                  <c:v>20200830</c:v>
                </c:pt>
                <c:pt idx="243">
                  <c:v>20200831</c:v>
                </c:pt>
              </c:numCache>
            </c:numRef>
          </c:cat>
          <c:val>
            <c:numRef>
              <c:f>Thailand!$K$2:$K$2691</c:f>
              <c:numCache>
                <c:formatCode>General</c:formatCode>
                <c:ptCount val="240"/>
                <c:pt idx="0">
                  <c:v>0</c:v>
                </c:pt>
                <c:pt idx="1">
                  <c:v>0</c:v>
                </c:pt>
                <c:pt idx="2">
                  <c:v>0</c:v>
                </c:pt>
                <c:pt idx="3">
                  <c:v>0</c:v>
                </c:pt>
                <c:pt idx="4">
                  <c:v>0</c:v>
                </c:pt>
                <c:pt idx="5">
                  <c:v>0</c:v>
                </c:pt>
                <c:pt idx="6">
                  <c:v>0</c:v>
                </c:pt>
                <c:pt idx="7">
                  <c:v>0</c:v>
                </c:pt>
                <c:pt idx="8">
                  <c:v>0</c:v>
                </c:pt>
                <c:pt idx="9">
                  <c:v>0</c:v>
                </c:pt>
                <c:pt idx="10">
                  <c:v>0</c:v>
                </c:pt>
                <c:pt idx="11">
                  <c:v>0</c:v>
                </c:pt>
                <c:pt idx="12">
                  <c:v>1</c:v>
                </c:pt>
                <c:pt idx="13">
                  <c:v>0</c:v>
                </c:pt>
                <c:pt idx="14">
                  <c:v>0</c:v>
                </c:pt>
                <c:pt idx="15">
                  <c:v>0</c:v>
                </c:pt>
                <c:pt idx="16">
                  <c:v>1</c:v>
                </c:pt>
                <c:pt idx="17">
                  <c:v>0</c:v>
                </c:pt>
                <c:pt idx="18">
                  <c:v>0</c:v>
                </c:pt>
                <c:pt idx="19">
                  <c:v>0</c:v>
                </c:pt>
                <c:pt idx="20">
                  <c:v>0</c:v>
                </c:pt>
                <c:pt idx="21">
                  <c:v>2</c:v>
                </c:pt>
                <c:pt idx="22">
                  <c:v>0</c:v>
                </c:pt>
                <c:pt idx="23">
                  <c:v>0</c:v>
                </c:pt>
                <c:pt idx="24">
                  <c:v>1</c:v>
                </c:pt>
                <c:pt idx="25">
                  <c:v>0</c:v>
                </c:pt>
                <c:pt idx="26">
                  <c:v>3</c:v>
                </c:pt>
                <c:pt idx="27">
                  <c:v>6</c:v>
                </c:pt>
                <c:pt idx="28">
                  <c:v>0</c:v>
                </c:pt>
                <c:pt idx="29">
                  <c:v>0</c:v>
                </c:pt>
                <c:pt idx="30">
                  <c:v>0</c:v>
                </c:pt>
                <c:pt idx="31">
                  <c:v>5</c:v>
                </c:pt>
                <c:pt idx="32">
                  <c:v>0</c:v>
                </c:pt>
                <c:pt idx="33">
                  <c:v>0</c:v>
                </c:pt>
                <c:pt idx="34">
                  <c:v>0</c:v>
                </c:pt>
                <c:pt idx="35">
                  <c:v>6</c:v>
                </c:pt>
                <c:pt idx="36">
                  <c:v>0</c:v>
                </c:pt>
                <c:pt idx="37">
                  <c:v>0</c:v>
                </c:pt>
                <c:pt idx="38">
                  <c:v>7</c:v>
                </c:pt>
                <c:pt idx="39">
                  <c:v>0</c:v>
                </c:pt>
                <c:pt idx="40">
                  <c:v>0</c:v>
                </c:pt>
                <c:pt idx="41">
                  <c:v>0</c:v>
                </c:pt>
                <c:pt idx="42">
                  <c:v>1</c:v>
                </c:pt>
                <c:pt idx="43">
                  <c:v>0</c:v>
                </c:pt>
                <c:pt idx="44">
                  <c:v>0</c:v>
                </c:pt>
                <c:pt idx="45">
                  <c:v>1</c:v>
                </c:pt>
                <c:pt idx="46">
                  <c:v>0</c:v>
                </c:pt>
                <c:pt idx="47">
                  <c:v>0</c:v>
                </c:pt>
                <c:pt idx="48">
                  <c:v>1</c:v>
                </c:pt>
                <c:pt idx="49">
                  <c:v>0</c:v>
                </c:pt>
                <c:pt idx="50">
                  <c:v>0</c:v>
                </c:pt>
                <c:pt idx="51">
                  <c:v>0</c:v>
                </c:pt>
                <c:pt idx="52">
                  <c:v>0</c:v>
                </c:pt>
                <c:pt idx="53">
                  <c:v>0</c:v>
                </c:pt>
                <c:pt idx="54">
                  <c:v>0</c:v>
                </c:pt>
                <c:pt idx="55">
                  <c:v>2</c:v>
                </c:pt>
                <c:pt idx="56">
                  <c:v>3</c:v>
                </c:pt>
                <c:pt idx="57">
                  <c:v>0</c:v>
                </c:pt>
                <c:pt idx="58">
                  <c:v>0</c:v>
                </c:pt>
                <c:pt idx="59">
                  <c:v>2</c:v>
                </c:pt>
                <c:pt idx="60">
                  <c:v>0</c:v>
                </c:pt>
                <c:pt idx="61">
                  <c:v>1</c:v>
                </c:pt>
                <c:pt idx="62">
                  <c:v>0</c:v>
                </c:pt>
                <c:pt idx="63">
                  <c:v>0</c:v>
                </c:pt>
                <c:pt idx="64">
                  <c:v>4</c:v>
                </c:pt>
                <c:pt idx="65">
                  <c:v>0</c:v>
                </c:pt>
                <c:pt idx="66">
                  <c:v>3</c:v>
                </c:pt>
                <c:pt idx="67">
                  <c:v>0</c:v>
                </c:pt>
                <c:pt idx="68">
                  <c:v>0</c:v>
                </c:pt>
                <c:pt idx="69">
                  <c:v>0</c:v>
                </c:pt>
                <c:pt idx="70">
                  <c:v>9</c:v>
                </c:pt>
                <c:pt idx="71">
                  <c:v>11</c:v>
                </c:pt>
                <c:pt idx="72">
                  <c:v>0</c:v>
                </c:pt>
                <c:pt idx="73">
                  <c:v>12</c:v>
                </c:pt>
                <c:pt idx="74">
                  <c:v>0</c:v>
                </c:pt>
                <c:pt idx="75">
                  <c:v>32</c:v>
                </c:pt>
                <c:pt idx="76">
                  <c:v>63</c:v>
                </c:pt>
                <c:pt idx="77">
                  <c:v>0</c:v>
                </c:pt>
                <c:pt idx="78">
                  <c:v>0</c:v>
                </c:pt>
                <c:pt idx="79">
                  <c:v>35</c:v>
                </c:pt>
                <c:pt idx="80">
                  <c:v>154</c:v>
                </c:pt>
                <c:pt idx="81">
                  <c:v>233</c:v>
                </c:pt>
                <c:pt idx="82">
                  <c:v>122</c:v>
                </c:pt>
                <c:pt idx="83">
                  <c:v>106</c:v>
                </c:pt>
                <c:pt idx="84">
                  <c:v>107</c:v>
                </c:pt>
                <c:pt idx="85">
                  <c:v>111</c:v>
                </c:pt>
                <c:pt idx="86">
                  <c:v>91</c:v>
                </c:pt>
                <c:pt idx="87">
                  <c:v>0</c:v>
                </c:pt>
                <c:pt idx="88">
                  <c:v>109</c:v>
                </c:pt>
                <c:pt idx="89">
                  <c:v>143</c:v>
                </c:pt>
                <c:pt idx="90">
                  <c:v>263</c:v>
                </c:pt>
                <c:pt idx="91">
                  <c:v>0</c:v>
                </c:pt>
                <c:pt idx="92">
                  <c:v>120</c:v>
                </c:pt>
                <c:pt idx="93">
                  <c:v>104</c:v>
                </c:pt>
                <c:pt idx="94">
                  <c:v>103</c:v>
                </c:pt>
                <c:pt idx="95">
                  <c:v>191</c:v>
                </c:pt>
                <c:pt idx="96">
                  <c:v>51</c:v>
                </c:pt>
                <c:pt idx="97">
                  <c:v>38</c:v>
                </c:pt>
                <c:pt idx="98">
                  <c:v>111</c:v>
                </c:pt>
                <c:pt idx="99">
                  <c:v>54</c:v>
                </c:pt>
                <c:pt idx="100">
                  <c:v>50</c:v>
                </c:pt>
                <c:pt idx="101">
                  <c:v>45</c:v>
                </c:pt>
                <c:pt idx="102">
                  <c:v>33</c:v>
                </c:pt>
                <c:pt idx="103">
                  <c:v>28</c:v>
                </c:pt>
                <c:pt idx="104">
                  <c:v>34</c:v>
                </c:pt>
                <c:pt idx="105">
                  <c:v>30</c:v>
                </c:pt>
                <c:pt idx="106">
                  <c:v>29</c:v>
                </c:pt>
                <c:pt idx="107">
                  <c:v>28</c:v>
                </c:pt>
                <c:pt idx="108">
                  <c:v>0</c:v>
                </c:pt>
                <c:pt idx="109">
                  <c:v>33</c:v>
                </c:pt>
                <c:pt idx="110">
                  <c:v>32</c:v>
                </c:pt>
                <c:pt idx="111">
                  <c:v>27</c:v>
                </c:pt>
                <c:pt idx="112">
                  <c:v>19</c:v>
                </c:pt>
                <c:pt idx="113">
                  <c:v>28</c:v>
                </c:pt>
                <c:pt idx="114">
                  <c:v>0</c:v>
                </c:pt>
                <c:pt idx="115">
                  <c:v>15</c:v>
                </c:pt>
                <c:pt idx="116">
                  <c:v>68</c:v>
                </c:pt>
                <c:pt idx="117">
                  <c:v>0</c:v>
                </c:pt>
                <c:pt idx="118">
                  <c:v>16</c:v>
                </c:pt>
                <c:pt idx="119">
                  <c:v>0</c:v>
                </c:pt>
                <c:pt idx="120">
                  <c:v>16</c:v>
                </c:pt>
                <c:pt idx="121">
                  <c:v>6</c:v>
                </c:pt>
                <c:pt idx="122">
                  <c:v>0</c:v>
                </c:pt>
                <c:pt idx="123">
                  <c:v>6</c:v>
                </c:pt>
                <c:pt idx="124">
                  <c:v>3</c:v>
                </c:pt>
                <c:pt idx="125">
                  <c:v>18</c:v>
                </c:pt>
                <c:pt idx="126">
                  <c:v>1</c:v>
                </c:pt>
                <c:pt idx="127">
                  <c:v>1</c:v>
                </c:pt>
                <c:pt idx="128">
                  <c:v>3</c:v>
                </c:pt>
                <c:pt idx="129">
                  <c:v>8</c:v>
                </c:pt>
                <c:pt idx="130">
                  <c:v>4</c:v>
                </c:pt>
                <c:pt idx="131">
                  <c:v>11</c:v>
                </c:pt>
                <c:pt idx="132">
                  <c:v>0</c:v>
                </c:pt>
                <c:pt idx="133">
                  <c:v>2</c:v>
                </c:pt>
                <c:pt idx="134">
                  <c:v>0</c:v>
                </c:pt>
                <c:pt idx="135">
                  <c:v>1</c:v>
                </c:pt>
                <c:pt idx="136">
                  <c:v>7</c:v>
                </c:pt>
                <c:pt idx="137">
                  <c:v>3</c:v>
                </c:pt>
                <c:pt idx="138">
                  <c:v>0</c:v>
                </c:pt>
                <c:pt idx="139">
                  <c:v>3</c:v>
                </c:pt>
                <c:pt idx="140">
                  <c:v>3</c:v>
                </c:pt>
                <c:pt idx="141">
                  <c:v>0</c:v>
                </c:pt>
                <c:pt idx="142">
                  <c:v>3</c:v>
                </c:pt>
                <c:pt idx="143">
                  <c:v>3</c:v>
                </c:pt>
                <c:pt idx="144">
                  <c:v>0</c:v>
                </c:pt>
                <c:pt idx="145">
                  <c:v>2</c:v>
                </c:pt>
                <c:pt idx="146">
                  <c:v>0</c:v>
                </c:pt>
                <c:pt idx="147">
                  <c:v>3</c:v>
                </c:pt>
                <c:pt idx="148">
                  <c:v>9</c:v>
                </c:pt>
                <c:pt idx="149">
                  <c:v>11</c:v>
                </c:pt>
                <c:pt idx="150">
                  <c:v>11</c:v>
                </c:pt>
                <c:pt idx="151">
                  <c:v>5</c:v>
                </c:pt>
                <c:pt idx="152">
                  <c:v>0</c:v>
                </c:pt>
                <c:pt idx="153">
                  <c:v>1</c:v>
                </c:pt>
                <c:pt idx="154">
                  <c:v>1</c:v>
                </c:pt>
                <c:pt idx="155">
                  <c:v>18</c:v>
                </c:pt>
                <c:pt idx="156">
                  <c:v>1</c:v>
                </c:pt>
                <c:pt idx="157">
                  <c:v>2</c:v>
                </c:pt>
                <c:pt idx="158">
                  <c:v>8</c:v>
                </c:pt>
                <c:pt idx="159">
                  <c:v>7</c:v>
                </c:pt>
                <c:pt idx="160">
                  <c:v>0</c:v>
                </c:pt>
                <c:pt idx="161">
                  <c:v>6</c:v>
                </c:pt>
                <c:pt idx="162">
                  <c:v>0</c:v>
                </c:pt>
                <c:pt idx="163">
                  <c:v>0</c:v>
                </c:pt>
                <c:pt idx="164">
                  <c:v>4</c:v>
                </c:pt>
                <c:pt idx="165">
                  <c:v>5</c:v>
                </c:pt>
                <c:pt idx="166">
                  <c:v>1</c:v>
                </c:pt>
                <c:pt idx="167">
                  <c:v>0</c:v>
                </c:pt>
                <c:pt idx="168">
                  <c:v>0</c:v>
                </c:pt>
                <c:pt idx="169">
                  <c:v>6</c:v>
                </c:pt>
                <c:pt idx="170">
                  <c:v>0</c:v>
                </c:pt>
                <c:pt idx="171">
                  <c:v>5</c:v>
                </c:pt>
                <c:pt idx="172">
                  <c:v>1</c:v>
                </c:pt>
                <c:pt idx="173">
                  <c:v>1</c:v>
                </c:pt>
                <c:pt idx="174">
                  <c:v>3</c:v>
                </c:pt>
                <c:pt idx="175">
                  <c:v>5</c:v>
                </c:pt>
                <c:pt idx="176">
                  <c:v>2</c:v>
                </c:pt>
                <c:pt idx="177">
                  <c:v>0</c:v>
                </c:pt>
                <c:pt idx="178">
                  <c:v>4</c:v>
                </c:pt>
                <c:pt idx="179">
                  <c:v>0</c:v>
                </c:pt>
                <c:pt idx="180">
                  <c:v>0</c:v>
                </c:pt>
                <c:pt idx="181">
                  <c:v>9</c:v>
                </c:pt>
                <c:pt idx="182">
                  <c:v>2</c:v>
                </c:pt>
                <c:pt idx="183">
                  <c:v>6</c:v>
                </c:pt>
                <c:pt idx="184">
                  <c:v>1</c:v>
                </c:pt>
                <c:pt idx="185">
                  <c:v>5</c:v>
                </c:pt>
                <c:pt idx="186">
                  <c:v>5</c:v>
                </c:pt>
                <c:pt idx="187">
                  <c:v>5</c:v>
                </c:pt>
                <c:pt idx="188">
                  <c:v>0</c:v>
                </c:pt>
                <c:pt idx="189">
                  <c:v>2</c:v>
                </c:pt>
                <c:pt idx="190">
                  <c:v>5</c:v>
                </c:pt>
                <c:pt idx="191">
                  <c:v>0</c:v>
                </c:pt>
                <c:pt idx="192">
                  <c:v>14</c:v>
                </c:pt>
                <c:pt idx="193">
                  <c:v>1</c:v>
                </c:pt>
                <c:pt idx="194">
                  <c:v>3</c:v>
                </c:pt>
                <c:pt idx="195">
                  <c:v>7</c:v>
                </c:pt>
                <c:pt idx="196">
                  <c:v>5</c:v>
                </c:pt>
                <c:pt idx="197">
                  <c:v>4</c:v>
                </c:pt>
                <c:pt idx="198">
                  <c:v>3</c:v>
                </c:pt>
                <c:pt idx="199">
                  <c:v>7</c:v>
                </c:pt>
                <c:pt idx="200">
                  <c:v>3</c:v>
                </c:pt>
                <c:pt idx="201">
                  <c:v>1</c:v>
                </c:pt>
                <c:pt idx="202">
                  <c:v>5</c:v>
                </c:pt>
                <c:pt idx="203">
                  <c:v>6</c:v>
                </c:pt>
                <c:pt idx="204">
                  <c:v>8</c:v>
                </c:pt>
                <c:pt idx="205">
                  <c:v>10</c:v>
                </c:pt>
                <c:pt idx="206">
                  <c:v>3</c:v>
                </c:pt>
                <c:pt idx="207">
                  <c:v>9</c:v>
                </c:pt>
                <c:pt idx="208">
                  <c:v>4</c:v>
                </c:pt>
                <c:pt idx="209">
                  <c:v>2</c:v>
                </c:pt>
                <c:pt idx="210">
                  <c:v>1</c:v>
                </c:pt>
                <c:pt idx="211">
                  <c:v>6</c:v>
                </c:pt>
                <c:pt idx="212">
                  <c:v>6</c:v>
                </c:pt>
                <c:pt idx="213">
                  <c:v>2</c:v>
                </c:pt>
                <c:pt idx="214">
                  <c:v>5</c:v>
                </c:pt>
                <c:pt idx="215">
                  <c:v>3</c:v>
                </c:pt>
                <c:pt idx="216">
                  <c:v>1</c:v>
                </c:pt>
                <c:pt idx="217">
                  <c:v>7</c:v>
                </c:pt>
                <c:pt idx="218">
                  <c:v>2</c:v>
                </c:pt>
                <c:pt idx="219">
                  <c:v>15</c:v>
                </c:pt>
                <c:pt idx="220">
                  <c:v>3</c:v>
                </c:pt>
                <c:pt idx="221">
                  <c:v>3</c:v>
                </c:pt>
                <c:pt idx="222">
                  <c:v>0</c:v>
                </c:pt>
                <c:pt idx="223">
                  <c:v>0</c:v>
                </c:pt>
                <c:pt idx="224">
                  <c:v>5</c:v>
                </c:pt>
                <c:pt idx="225">
                  <c:v>0</c:v>
                </c:pt>
                <c:pt idx="226">
                  <c:v>20</c:v>
                </c:pt>
                <c:pt idx="227">
                  <c:v>0</c:v>
                </c:pt>
                <c:pt idx="228">
                  <c:v>1</c:v>
                </c:pt>
                <c:pt idx="229">
                  <c:v>1</c:v>
                </c:pt>
                <c:pt idx="230">
                  <c:v>0</c:v>
                </c:pt>
                <c:pt idx="231">
                  <c:v>4</c:v>
                </c:pt>
                <c:pt idx="232">
                  <c:v>7</c:v>
                </c:pt>
                <c:pt idx="233">
                  <c:v>1</c:v>
                </c:pt>
                <c:pt idx="234">
                  <c:v>0</c:v>
                </c:pt>
                <c:pt idx="235">
                  <c:v>5</c:v>
                </c:pt>
                <c:pt idx="236">
                  <c:v>2</c:v>
                </c:pt>
                <c:pt idx="237">
                  <c:v>5</c:v>
                </c:pt>
                <c:pt idx="238">
                  <c:v>1</c:v>
                </c:pt>
                <c:pt idx="239">
                  <c:v>1</c:v>
                </c:pt>
              </c:numCache>
            </c:numRef>
          </c:val>
          <c:smooth val="0"/>
          <c:extLst>
            <c:ext xmlns:c16="http://schemas.microsoft.com/office/drawing/2014/chart" uri="{C3380CC4-5D6E-409C-BE32-E72D297353CC}">
              <c16:uniqueId val="{00000005-FF8E-4723-94D4-0C749AA38815}"/>
            </c:ext>
          </c:extLst>
        </c:ser>
        <c:dLbls>
          <c:showLegendKey val="0"/>
          <c:showVal val="0"/>
          <c:showCatName val="0"/>
          <c:showSerName val="0"/>
          <c:showPercent val="0"/>
          <c:showBubbleSize val="0"/>
        </c:dLbls>
        <c:marker val="1"/>
        <c:smooth val="0"/>
        <c:axId val="567288063"/>
        <c:axId val="339033823"/>
      </c:lineChart>
      <c:catAx>
        <c:axId val="5232363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3509935"/>
        <c:crosses val="autoZero"/>
        <c:auto val="1"/>
        <c:lblAlgn val="ctr"/>
        <c:lblOffset val="100"/>
        <c:noMultiLvlLbl val="0"/>
      </c:catAx>
      <c:valAx>
        <c:axId val="2103509935"/>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3236383"/>
        <c:crosses val="autoZero"/>
        <c:crossBetween val="between"/>
      </c:valAx>
      <c:valAx>
        <c:axId val="339033823"/>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7288063"/>
        <c:crosses val="max"/>
        <c:crossBetween val="between"/>
      </c:valAx>
      <c:catAx>
        <c:axId val="567288063"/>
        <c:scaling>
          <c:orientation val="minMax"/>
        </c:scaling>
        <c:delete val="1"/>
        <c:axPos val="b"/>
        <c:numFmt formatCode="General" sourceLinked="1"/>
        <c:majorTickMark val="out"/>
        <c:minorTickMark val="none"/>
        <c:tickLblPos val="nextTo"/>
        <c:crossAx val="339033823"/>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a:t>No. of testing case</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Sheet3!$F$66</c:f>
              <c:strCache>
                <c:ptCount val="1"/>
                <c:pt idx="0">
                  <c:v>No. of testing</c:v>
                </c:pt>
              </c:strCache>
            </c:strRef>
          </c:tx>
          <c:spPr>
            <a:solidFill>
              <a:schemeClr val="accent6">
                <a:lumMod val="60000"/>
                <a:lumOff val="4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Sheet3!$E$67:$E$69</c:f>
              <c:strCache>
                <c:ptCount val="3"/>
                <c:pt idx="0">
                  <c:v>May</c:v>
                </c:pt>
                <c:pt idx="1">
                  <c:v>Aug</c:v>
                </c:pt>
                <c:pt idx="2">
                  <c:v>Sep</c:v>
                </c:pt>
              </c:strCache>
            </c:strRef>
          </c:cat>
          <c:val>
            <c:numRef>
              <c:f>Sheet3!$F$67:$F$69</c:f>
              <c:numCache>
                <c:formatCode>General</c:formatCode>
                <c:ptCount val="3"/>
                <c:pt idx="0">
                  <c:v>286008</c:v>
                </c:pt>
                <c:pt idx="1">
                  <c:v>799936</c:v>
                </c:pt>
                <c:pt idx="2">
                  <c:v>920366</c:v>
                </c:pt>
              </c:numCache>
            </c:numRef>
          </c:val>
          <c:extLst>
            <c:ext xmlns:c16="http://schemas.microsoft.com/office/drawing/2014/chart" uri="{C3380CC4-5D6E-409C-BE32-E72D297353CC}">
              <c16:uniqueId val="{00000000-5B8C-4953-9CEB-B692FA4CDDA8}"/>
            </c:ext>
          </c:extLst>
        </c:ser>
        <c:dLbls>
          <c:showLegendKey val="0"/>
          <c:showVal val="0"/>
          <c:showCatName val="0"/>
          <c:showSerName val="0"/>
          <c:showPercent val="0"/>
          <c:showBubbleSize val="0"/>
        </c:dLbls>
        <c:gapWidth val="219"/>
        <c:overlap val="-27"/>
        <c:axId val="2111250064"/>
        <c:axId val="1981230432"/>
      </c:barChart>
      <c:catAx>
        <c:axId val="2111250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81230432"/>
        <c:crosses val="autoZero"/>
        <c:auto val="1"/>
        <c:lblAlgn val="ctr"/>
        <c:lblOffset val="100"/>
        <c:noMultiLvlLbl val="0"/>
      </c:catAx>
      <c:valAx>
        <c:axId val="19812304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1112500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b="1" i="0" baseline="0" dirty="0">
                <a:effectLst/>
              </a:rPr>
              <a:t>No. of testing center in Thailand</a:t>
            </a:r>
            <a:endParaRPr lang="th-TH" dirty="0">
              <a:effectLst/>
            </a:endParaRPr>
          </a:p>
        </c:rich>
      </c:tx>
      <c:layout>
        <c:manualLayout>
          <c:xMode val="edge"/>
          <c:yMode val="edge"/>
          <c:x val="0.1186613843880924"/>
          <c:y val="3.0606971710413291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9108211388363024E-2"/>
          <c:y val="0.21123889998541875"/>
          <c:w val="0.74896855603954027"/>
          <c:h val="0.65570855555179808"/>
        </c:manualLayout>
      </c:layout>
      <c:barChart>
        <c:barDir val="col"/>
        <c:grouping val="clustered"/>
        <c:varyColors val="0"/>
        <c:ser>
          <c:idx val="0"/>
          <c:order val="0"/>
          <c:tx>
            <c:strRef>
              <c:f>Sheet1!$B$1</c:f>
              <c:strCache>
                <c:ptCount val="1"/>
                <c:pt idx="0">
                  <c:v>no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Feb</c:v>
                </c:pt>
                <c:pt idx="1">
                  <c:v>Mar</c:v>
                </c:pt>
                <c:pt idx="2">
                  <c:v>Apr</c:v>
                </c:pt>
                <c:pt idx="3">
                  <c:v>Sep</c:v>
                </c:pt>
              </c:strCache>
            </c:strRef>
          </c:cat>
          <c:val>
            <c:numRef>
              <c:f>Sheet1!$B$2:$B$5</c:f>
              <c:numCache>
                <c:formatCode>General</c:formatCode>
                <c:ptCount val="4"/>
                <c:pt idx="0">
                  <c:v>8</c:v>
                </c:pt>
                <c:pt idx="1">
                  <c:v>18</c:v>
                </c:pt>
                <c:pt idx="2">
                  <c:v>110</c:v>
                </c:pt>
                <c:pt idx="3">
                  <c:v>224</c:v>
                </c:pt>
              </c:numCache>
            </c:numRef>
          </c:val>
          <c:extLst>
            <c:ext xmlns:c16="http://schemas.microsoft.com/office/drawing/2014/chart" uri="{C3380CC4-5D6E-409C-BE32-E72D297353CC}">
              <c16:uniqueId val="{00000000-922D-4BE4-B787-F1EF7F28FD1A}"/>
            </c:ext>
          </c:extLst>
        </c:ser>
        <c:dLbls>
          <c:showLegendKey val="0"/>
          <c:showVal val="0"/>
          <c:showCatName val="0"/>
          <c:showSerName val="0"/>
          <c:showPercent val="0"/>
          <c:showBubbleSize val="0"/>
        </c:dLbls>
        <c:gapWidth val="219"/>
        <c:overlap val="-27"/>
        <c:axId val="579663120"/>
        <c:axId val="579663448"/>
      </c:barChart>
      <c:catAx>
        <c:axId val="579663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79663448"/>
        <c:crosses val="autoZero"/>
        <c:auto val="1"/>
        <c:lblAlgn val="ctr"/>
        <c:lblOffset val="100"/>
        <c:noMultiLvlLbl val="0"/>
      </c:catAx>
      <c:valAx>
        <c:axId val="5796634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796631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Early Apr</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Face mask wearing</c:v>
                </c:pt>
                <c:pt idx="1">
                  <c:v>Hand washing</c:v>
                </c:pt>
                <c:pt idx="2">
                  <c:v>Social distancing</c:v>
                </c:pt>
              </c:strCache>
            </c:strRef>
          </c:cat>
          <c:val>
            <c:numRef>
              <c:f>Sheet1!$B$2:$B$4</c:f>
              <c:numCache>
                <c:formatCode>General</c:formatCode>
                <c:ptCount val="3"/>
                <c:pt idx="0">
                  <c:v>76</c:v>
                </c:pt>
                <c:pt idx="1">
                  <c:v>84.1</c:v>
                </c:pt>
                <c:pt idx="2">
                  <c:v>59.3</c:v>
                </c:pt>
              </c:numCache>
            </c:numRef>
          </c:val>
          <c:extLst>
            <c:ext xmlns:c16="http://schemas.microsoft.com/office/drawing/2014/chart" uri="{C3380CC4-5D6E-409C-BE32-E72D297353CC}">
              <c16:uniqueId val="{00000000-0F00-484D-8755-EDCBA07BD0C0}"/>
            </c:ext>
          </c:extLst>
        </c:ser>
        <c:ser>
          <c:idx val="1"/>
          <c:order val="1"/>
          <c:tx>
            <c:strRef>
              <c:f>Sheet1!$C$1</c:f>
              <c:strCache>
                <c:ptCount val="1"/>
                <c:pt idx="0">
                  <c:v>Late Jun</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Face mask wearing</c:v>
                </c:pt>
                <c:pt idx="1">
                  <c:v>Hand washing</c:v>
                </c:pt>
                <c:pt idx="2">
                  <c:v>Social distancing</c:v>
                </c:pt>
              </c:strCache>
            </c:strRef>
          </c:cat>
          <c:val>
            <c:numRef>
              <c:f>Sheet1!$C$2:$C$4</c:f>
              <c:numCache>
                <c:formatCode>General</c:formatCode>
                <c:ptCount val="3"/>
                <c:pt idx="0">
                  <c:v>91.5</c:v>
                </c:pt>
                <c:pt idx="1">
                  <c:v>83.9</c:v>
                </c:pt>
                <c:pt idx="2">
                  <c:v>66</c:v>
                </c:pt>
              </c:numCache>
            </c:numRef>
          </c:val>
          <c:extLst>
            <c:ext xmlns:c16="http://schemas.microsoft.com/office/drawing/2014/chart" uri="{C3380CC4-5D6E-409C-BE32-E72D297353CC}">
              <c16:uniqueId val="{00000001-0F00-484D-8755-EDCBA07BD0C0}"/>
            </c:ext>
          </c:extLst>
        </c:ser>
        <c:dLbls>
          <c:showLegendKey val="0"/>
          <c:showVal val="0"/>
          <c:showCatName val="0"/>
          <c:showSerName val="0"/>
          <c:showPercent val="0"/>
          <c:showBubbleSize val="0"/>
        </c:dLbls>
        <c:gapWidth val="219"/>
        <c:overlap val="-27"/>
        <c:axId val="575706056"/>
        <c:axId val="575707696"/>
      </c:barChart>
      <c:catAx>
        <c:axId val="575706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75707696"/>
        <c:crosses val="autoZero"/>
        <c:auto val="1"/>
        <c:lblAlgn val="ctr"/>
        <c:lblOffset val="100"/>
        <c:noMultiLvlLbl val="0"/>
      </c:catAx>
      <c:valAx>
        <c:axId val="575707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757060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dPt>
            <c:idx val="0"/>
            <c:bubble3D val="0"/>
            <c:spPr>
              <a:solidFill>
                <a:schemeClr val="accent5">
                  <a:shade val="50000"/>
                </a:schemeClr>
              </a:solidFill>
              <a:ln w="19050">
                <a:solidFill>
                  <a:schemeClr val="lt1"/>
                </a:solidFill>
              </a:ln>
              <a:effectLst/>
            </c:spPr>
            <c:extLst>
              <c:ext xmlns:c16="http://schemas.microsoft.com/office/drawing/2014/chart" uri="{C3380CC4-5D6E-409C-BE32-E72D297353CC}">
                <c16:uniqueId val="{00000001-1CDE-4A99-91F4-D64471875924}"/>
              </c:ext>
            </c:extLst>
          </c:dPt>
          <c:dPt>
            <c:idx val="1"/>
            <c:bubble3D val="0"/>
            <c:spPr>
              <a:solidFill>
                <a:schemeClr val="accent5">
                  <a:shade val="70000"/>
                </a:schemeClr>
              </a:solidFill>
              <a:ln w="19050">
                <a:solidFill>
                  <a:schemeClr val="lt1"/>
                </a:solidFill>
              </a:ln>
              <a:effectLst/>
            </c:spPr>
            <c:extLst>
              <c:ext xmlns:c16="http://schemas.microsoft.com/office/drawing/2014/chart" uri="{C3380CC4-5D6E-409C-BE32-E72D297353CC}">
                <c16:uniqueId val="{00000003-1CDE-4A99-91F4-D64471875924}"/>
              </c:ext>
            </c:extLst>
          </c:dPt>
          <c:dPt>
            <c:idx val="2"/>
            <c:bubble3D val="0"/>
            <c:spPr>
              <a:solidFill>
                <a:schemeClr val="accent5">
                  <a:shade val="90000"/>
                </a:schemeClr>
              </a:solidFill>
              <a:ln w="19050">
                <a:solidFill>
                  <a:schemeClr val="lt1"/>
                </a:solidFill>
              </a:ln>
              <a:effectLst/>
            </c:spPr>
            <c:extLst>
              <c:ext xmlns:c16="http://schemas.microsoft.com/office/drawing/2014/chart" uri="{C3380CC4-5D6E-409C-BE32-E72D297353CC}">
                <c16:uniqueId val="{00000005-1CDE-4A99-91F4-D64471875924}"/>
              </c:ext>
            </c:extLst>
          </c:dPt>
          <c:dPt>
            <c:idx val="3"/>
            <c:bubble3D val="0"/>
            <c:spPr>
              <a:solidFill>
                <a:schemeClr val="accent5">
                  <a:tint val="90000"/>
                </a:schemeClr>
              </a:solidFill>
              <a:ln w="19050">
                <a:solidFill>
                  <a:schemeClr val="lt1"/>
                </a:solidFill>
              </a:ln>
              <a:effectLst/>
            </c:spPr>
            <c:extLst>
              <c:ext xmlns:c16="http://schemas.microsoft.com/office/drawing/2014/chart" uri="{C3380CC4-5D6E-409C-BE32-E72D297353CC}">
                <c16:uniqueId val="{00000007-1CDE-4A99-91F4-D64471875924}"/>
              </c:ext>
            </c:extLst>
          </c:dPt>
          <c:dPt>
            <c:idx val="4"/>
            <c:bubble3D val="0"/>
            <c:spPr>
              <a:solidFill>
                <a:schemeClr val="accent5">
                  <a:tint val="70000"/>
                </a:schemeClr>
              </a:solidFill>
              <a:ln w="19050">
                <a:solidFill>
                  <a:schemeClr val="lt1"/>
                </a:solidFill>
              </a:ln>
              <a:effectLst/>
            </c:spPr>
            <c:extLst>
              <c:ext xmlns:c16="http://schemas.microsoft.com/office/drawing/2014/chart" uri="{C3380CC4-5D6E-409C-BE32-E72D297353CC}">
                <c16:uniqueId val="{00000009-1CDE-4A99-91F4-D64471875924}"/>
              </c:ext>
            </c:extLst>
          </c:dPt>
          <c:dPt>
            <c:idx val="5"/>
            <c:bubble3D val="0"/>
            <c:spPr>
              <a:solidFill>
                <a:schemeClr val="accent5">
                  <a:tint val="50000"/>
                </a:schemeClr>
              </a:solidFill>
              <a:ln w="19050">
                <a:solidFill>
                  <a:schemeClr val="lt1"/>
                </a:solidFill>
              </a:ln>
              <a:effectLst/>
            </c:spPr>
            <c:extLst>
              <c:ext xmlns:c16="http://schemas.microsoft.com/office/drawing/2014/chart" uri="{C3380CC4-5D6E-409C-BE32-E72D297353CC}">
                <c16:uniqueId val="{0000000B-1CDE-4A99-91F4-D64471875924}"/>
              </c:ext>
            </c:extLst>
          </c:dPt>
          <c:dLbls>
            <c:dLbl>
              <c:idx val="0"/>
              <c:layout>
                <c:manualLayout>
                  <c:x val="3.9332051048958011E-2"/>
                  <c:y val="9.36590603710078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1CDE-4A99-91F4-D64471875924}"/>
                </c:ext>
              </c:extLst>
            </c:dLbl>
            <c:dLbl>
              <c:idx val="1"/>
              <c:layout>
                <c:manualLayout>
                  <c:x val="3.2391100863847791E-2"/>
                  <c:y val="-2.458243054357162E-7"/>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9095297242092694"/>
                      <c:h val="0.31797275578387713"/>
                    </c:manualLayout>
                  </c15:layout>
                </c:ext>
                <c:ext xmlns:c16="http://schemas.microsoft.com/office/drawing/2014/chart" uri="{C3380CC4-5D6E-409C-BE32-E72D297353CC}">
                  <c16:uniqueId val="{00000003-1CDE-4A99-91F4-D64471875924}"/>
                </c:ext>
              </c:extLst>
            </c:dLbl>
            <c:dLbl>
              <c:idx val="2"/>
              <c:layout>
                <c:manualLayout>
                  <c:x val="-3.4704750925551114E-2"/>
                  <c:y val="-2.458243054357162E-7"/>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6749256079525435"/>
                      <c:h val="0.31797275578387713"/>
                    </c:manualLayout>
                  </c15:layout>
                </c:ext>
                <c:ext xmlns:c16="http://schemas.microsoft.com/office/drawing/2014/chart" uri="{C3380CC4-5D6E-409C-BE32-E72D297353CC}">
                  <c16:uniqueId val="{00000005-1CDE-4A99-91F4-D64471875924}"/>
                </c:ext>
              </c:extLst>
            </c:dLbl>
            <c:dLbl>
              <c:idx val="3"/>
              <c:layout>
                <c:manualLayout>
                  <c:x val="7.1723151912805608E-2"/>
                  <c:y val="0.128001207488988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939840361789286"/>
                      <c:h val="0.2744210468870531"/>
                    </c:manualLayout>
                  </c15:layout>
                </c:ext>
                <c:ext xmlns:c16="http://schemas.microsoft.com/office/drawing/2014/chart" uri="{C3380CC4-5D6E-409C-BE32-E72D297353CC}">
                  <c16:uniqueId val="{00000007-1CDE-4A99-91F4-D64471875924}"/>
                </c:ext>
              </c:extLst>
            </c:dLbl>
            <c:dLbl>
              <c:idx val="4"/>
              <c:layout>
                <c:manualLayout>
                  <c:x val="9.2546913353987251E-3"/>
                  <c:y val="3.7463869972708584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31485315973549327"/>
                      <c:h val="0.31797275578387713"/>
                    </c:manualLayout>
                  </c15:layout>
                </c:ext>
                <c:ext xmlns:c16="http://schemas.microsoft.com/office/drawing/2014/chart" uri="{C3380CC4-5D6E-409C-BE32-E72D297353CC}">
                  <c16:uniqueId val="{00000009-1CDE-4A99-91F4-D64471875924}"/>
                </c:ext>
              </c:extLst>
            </c:dLbl>
            <c:dLbl>
              <c:idx val="5"/>
              <c:layout>
                <c:manualLayout>
                  <c:x val="4.3959442260949805E-2"/>
                  <c:y val="0"/>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9.2245227960114848E-2"/>
                      <c:h val="0.2514433574093658"/>
                    </c:manualLayout>
                  </c15:layout>
                </c:ext>
                <c:ext xmlns:c16="http://schemas.microsoft.com/office/drawing/2014/chart" uri="{C3380CC4-5D6E-409C-BE32-E72D297353CC}">
                  <c16:uniqueId val="{0000000B-1CDE-4A99-91F4-D64471875924}"/>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Sheet3!$E$14:$E$19</c:f>
              <c:strCache>
                <c:ptCount val="6"/>
                <c:pt idx="0">
                  <c:v>Normal work</c:v>
                </c:pt>
                <c:pt idx="1">
                  <c:v>Work at home some days</c:v>
                </c:pt>
                <c:pt idx="2">
                  <c:v>Work at home every day</c:v>
                </c:pt>
                <c:pt idx="3">
                  <c:v>Pause work</c:v>
                </c:pt>
                <c:pt idx="4">
                  <c:v>Leave the job permanently</c:v>
                </c:pt>
                <c:pt idx="5">
                  <c:v>Other</c:v>
                </c:pt>
              </c:strCache>
            </c:strRef>
          </c:cat>
          <c:val>
            <c:numRef>
              <c:f>Sheet3!$F$14:$F$19</c:f>
              <c:numCache>
                <c:formatCode>General</c:formatCode>
                <c:ptCount val="6"/>
                <c:pt idx="0">
                  <c:v>30.9</c:v>
                </c:pt>
                <c:pt idx="1">
                  <c:v>21.3</c:v>
                </c:pt>
                <c:pt idx="2">
                  <c:v>19.399999999999999</c:v>
                </c:pt>
                <c:pt idx="3">
                  <c:v>9.6</c:v>
                </c:pt>
                <c:pt idx="4">
                  <c:v>1.9</c:v>
                </c:pt>
                <c:pt idx="5">
                  <c:v>16.899999999999999</c:v>
                </c:pt>
              </c:numCache>
            </c:numRef>
          </c:val>
          <c:extLst>
            <c:ext xmlns:c16="http://schemas.microsoft.com/office/drawing/2014/chart" uri="{C3380CC4-5D6E-409C-BE32-E72D297353CC}">
              <c16:uniqueId val="{0000000C-1CDE-4A99-91F4-D64471875924}"/>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5">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 Market, wholesale market, hawker market, stalls</c:v>
                </c:pt>
                <c:pt idx="1">
                  <c:v>2. Supermarkets, wholesalers, convenience stores</c:v>
                </c:pt>
                <c:pt idx="2">
                  <c:v>3. Sales of consumer goods</c:v>
                </c:pt>
                <c:pt idx="3">
                  <c:v>4. Department Store</c:v>
                </c:pt>
                <c:pt idx="4">
                  <c:v>5. Motorcycle vender</c:v>
                </c:pt>
              </c:strCache>
            </c:strRef>
          </c:cat>
          <c:val>
            <c:numRef>
              <c:f>Sheet1!$B$2:$B$6</c:f>
              <c:numCache>
                <c:formatCode>General</c:formatCode>
                <c:ptCount val="5"/>
                <c:pt idx="0">
                  <c:v>4.8600000000000003</c:v>
                </c:pt>
                <c:pt idx="1">
                  <c:v>4.91</c:v>
                </c:pt>
                <c:pt idx="2">
                  <c:v>4.91</c:v>
                </c:pt>
                <c:pt idx="3">
                  <c:v>4.91</c:v>
                </c:pt>
                <c:pt idx="4">
                  <c:v>4.92</c:v>
                </c:pt>
              </c:numCache>
            </c:numRef>
          </c:val>
          <c:extLst>
            <c:ext xmlns:c16="http://schemas.microsoft.com/office/drawing/2014/chart" uri="{C3380CC4-5D6E-409C-BE32-E72D297353CC}">
              <c16:uniqueId val="{00000000-B263-41B4-9F67-8674D83F6186}"/>
            </c:ext>
          </c:extLst>
        </c:ser>
        <c:dLbls>
          <c:showLegendKey val="0"/>
          <c:showVal val="0"/>
          <c:showCatName val="0"/>
          <c:showSerName val="0"/>
          <c:showPercent val="0"/>
          <c:showBubbleSize val="0"/>
        </c:dLbls>
        <c:gapWidth val="219"/>
        <c:overlap val="-27"/>
        <c:axId val="941155295"/>
        <c:axId val="577110303"/>
      </c:barChart>
      <c:catAx>
        <c:axId val="9411552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77110303"/>
        <c:crosses val="autoZero"/>
        <c:auto val="1"/>
        <c:lblAlgn val="ctr"/>
        <c:lblOffset val="100"/>
        <c:noMultiLvlLbl val="0"/>
      </c:catAx>
      <c:valAx>
        <c:axId val="57711030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9411552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withinLinear" id="18">
  <a:schemeClr val="accent5"/>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th-TH"/>
          </a:p>
        </p:txBody>
      </p:sp>
      <p:sp>
        <p:nvSpPr>
          <p:cNvPr id="3" name="Date Placeholder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20676B7B-E86D-4758-B934-A3C87E2F418E}" type="datetimeFigureOut">
              <a:rPr lang="th-TH" smtClean="0"/>
              <a:t>17/09/63</a:t>
            </a:fld>
            <a:endParaRPr lang="th-TH"/>
          </a:p>
        </p:txBody>
      </p:sp>
      <p:sp>
        <p:nvSpPr>
          <p:cNvPr id="4" name="Footer Placeholder 3"/>
          <p:cNvSpPr>
            <a:spLocks noGrp="1"/>
          </p:cNvSpPr>
          <p:nvPr>
            <p:ph type="ftr" sz="quarter" idx="2"/>
          </p:nvPr>
        </p:nvSpPr>
        <p:spPr>
          <a:xfrm>
            <a:off x="1" y="9428584"/>
            <a:ext cx="2945659" cy="496332"/>
          </a:xfrm>
          <a:prstGeom prst="rect">
            <a:avLst/>
          </a:prstGeom>
        </p:spPr>
        <p:txBody>
          <a:bodyPr vert="horz" lIns="91440" tIns="45720" rIns="91440" bIns="45720" rtlCol="0" anchor="b"/>
          <a:lstStyle>
            <a:lvl1pPr algn="l">
              <a:defRPr sz="1200"/>
            </a:lvl1pPr>
          </a:lstStyle>
          <a:p>
            <a:endParaRPr lang="th-TH"/>
          </a:p>
        </p:txBody>
      </p:sp>
      <p:sp>
        <p:nvSpPr>
          <p:cNvPr id="5" name="Slide Number Placeholder 4"/>
          <p:cNvSpPr>
            <a:spLocks noGrp="1"/>
          </p:cNvSpPr>
          <p:nvPr>
            <p:ph type="sldNum" sz="quarter" idx="3"/>
          </p:nvPr>
        </p:nvSpPr>
        <p:spPr>
          <a:xfrm>
            <a:off x="3850444" y="9428584"/>
            <a:ext cx="2945659" cy="496332"/>
          </a:xfrm>
          <a:prstGeom prst="rect">
            <a:avLst/>
          </a:prstGeom>
        </p:spPr>
        <p:txBody>
          <a:bodyPr vert="horz" lIns="91440" tIns="45720" rIns="91440" bIns="45720" rtlCol="0" anchor="b"/>
          <a:lstStyle>
            <a:lvl1pPr algn="r">
              <a:defRPr sz="1200"/>
            </a:lvl1pPr>
          </a:lstStyle>
          <a:p>
            <a:fld id="{519E5049-0E2A-4A39-B154-5555F599495C}" type="slidenum">
              <a:rPr lang="th-TH" smtClean="0"/>
              <a:t>‹#›</a:t>
            </a:fld>
            <a:endParaRPr lang="th-TH"/>
          </a:p>
        </p:txBody>
      </p:sp>
    </p:spTree>
    <p:extLst>
      <p:ext uri="{BB962C8B-B14F-4D97-AF65-F5344CB8AC3E}">
        <p14:creationId xmlns:p14="http://schemas.microsoft.com/office/powerpoint/2010/main" val="853802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5659" cy="498055"/>
          </a:xfrm>
          <a:prstGeom prst="rect">
            <a:avLst/>
          </a:prstGeom>
        </p:spPr>
        <p:txBody>
          <a:bodyPr vert="horz" lIns="91440" tIns="45720" rIns="91440" bIns="45720" rtlCol="0"/>
          <a:lstStyle>
            <a:lvl1pPr algn="l">
              <a:defRPr sz="1200"/>
            </a:lvl1pPr>
          </a:lstStyle>
          <a:p>
            <a:endParaRPr lang="th-TH"/>
          </a:p>
        </p:txBody>
      </p:sp>
      <p:sp>
        <p:nvSpPr>
          <p:cNvPr id="3" name="Date Placeholder 2"/>
          <p:cNvSpPr>
            <a:spLocks noGrp="1"/>
          </p:cNvSpPr>
          <p:nvPr>
            <p:ph type="dt" idx="1"/>
          </p:nvPr>
        </p:nvSpPr>
        <p:spPr>
          <a:xfrm>
            <a:off x="3850444" y="2"/>
            <a:ext cx="2945659" cy="498055"/>
          </a:xfrm>
          <a:prstGeom prst="rect">
            <a:avLst/>
          </a:prstGeom>
        </p:spPr>
        <p:txBody>
          <a:bodyPr vert="horz" lIns="91440" tIns="45720" rIns="91440" bIns="45720" rtlCol="0"/>
          <a:lstStyle>
            <a:lvl1pPr algn="r">
              <a:defRPr sz="1200"/>
            </a:lvl1pPr>
          </a:lstStyle>
          <a:p>
            <a:fld id="{C944F73F-12BC-47BA-8196-39B414F5204D}" type="datetimeFigureOut">
              <a:rPr lang="th-TH" smtClean="0"/>
              <a:t>17/09/63</a:t>
            </a:fld>
            <a:endParaRPr lang="th-TH"/>
          </a:p>
        </p:txBody>
      </p:sp>
      <p:sp>
        <p:nvSpPr>
          <p:cNvPr id="4" name="Slide Image Placeholder 3"/>
          <p:cNvSpPr>
            <a:spLocks noGrp="1" noRot="1" noChangeAspect="1"/>
          </p:cNvSpPr>
          <p:nvPr>
            <p:ph type="sldImg" idx="2"/>
          </p:nvPr>
        </p:nvSpPr>
        <p:spPr>
          <a:xfrm>
            <a:off x="1166813" y="1239838"/>
            <a:ext cx="4464050" cy="3349625"/>
          </a:xfrm>
          <a:prstGeom prst="rect">
            <a:avLst/>
          </a:prstGeom>
          <a:noFill/>
          <a:ln w="12700">
            <a:solidFill>
              <a:prstClr val="black"/>
            </a:solidFill>
          </a:ln>
        </p:spPr>
        <p:txBody>
          <a:bodyPr vert="horz" lIns="91440" tIns="45720" rIns="91440" bIns="45720" rtlCol="0" anchor="ctr"/>
          <a:lstStyle/>
          <a:p>
            <a:endParaRPr lang="th-TH"/>
          </a:p>
        </p:txBody>
      </p:sp>
      <p:sp>
        <p:nvSpPr>
          <p:cNvPr id="5" name="Notes Placeholder 4"/>
          <p:cNvSpPr>
            <a:spLocks noGrp="1"/>
          </p:cNvSpPr>
          <p:nvPr>
            <p:ph type="body" sz="quarter" idx="3"/>
          </p:nvPr>
        </p:nvSpPr>
        <p:spPr>
          <a:xfrm>
            <a:off x="679768" y="4777198"/>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6" name="Footer Placeholder 5"/>
          <p:cNvSpPr>
            <a:spLocks noGrp="1"/>
          </p:cNvSpPr>
          <p:nvPr>
            <p:ph type="ftr" sz="quarter" idx="4"/>
          </p:nvPr>
        </p:nvSpPr>
        <p:spPr>
          <a:xfrm>
            <a:off x="1" y="9428588"/>
            <a:ext cx="2945659" cy="498054"/>
          </a:xfrm>
          <a:prstGeom prst="rect">
            <a:avLst/>
          </a:prstGeom>
        </p:spPr>
        <p:txBody>
          <a:bodyPr vert="horz" lIns="91440" tIns="45720" rIns="91440" bIns="45720" rtlCol="0" anchor="b"/>
          <a:lstStyle>
            <a:lvl1pPr algn="l">
              <a:defRPr sz="1200"/>
            </a:lvl1pPr>
          </a:lstStyle>
          <a:p>
            <a:endParaRPr lang="th-TH"/>
          </a:p>
        </p:txBody>
      </p:sp>
      <p:sp>
        <p:nvSpPr>
          <p:cNvPr id="7" name="Slide Number Placeholder 6"/>
          <p:cNvSpPr>
            <a:spLocks noGrp="1"/>
          </p:cNvSpPr>
          <p:nvPr>
            <p:ph type="sldNum" sz="quarter" idx="5"/>
          </p:nvPr>
        </p:nvSpPr>
        <p:spPr>
          <a:xfrm>
            <a:off x="3850444" y="9428588"/>
            <a:ext cx="2945659" cy="498054"/>
          </a:xfrm>
          <a:prstGeom prst="rect">
            <a:avLst/>
          </a:prstGeom>
        </p:spPr>
        <p:txBody>
          <a:bodyPr vert="horz" lIns="91440" tIns="45720" rIns="91440" bIns="45720" rtlCol="0" anchor="b"/>
          <a:lstStyle>
            <a:lvl1pPr algn="r">
              <a:defRPr sz="1200"/>
            </a:lvl1pPr>
          </a:lstStyle>
          <a:p>
            <a:fld id="{3E7F80B4-1A4A-49AB-A2A2-154D3A432135}" type="slidenum">
              <a:rPr lang="th-TH" smtClean="0"/>
              <a:t>‹#›</a:t>
            </a:fld>
            <a:endParaRPr lang="th-TH"/>
          </a:p>
        </p:txBody>
      </p:sp>
    </p:spTree>
    <p:extLst>
      <p:ext uri="{BB962C8B-B14F-4D97-AF65-F5344CB8AC3E}">
        <p14:creationId xmlns:p14="http://schemas.microsoft.com/office/powerpoint/2010/main" val="2248989943"/>
      </p:ext>
    </p:extLst>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th-TH" sz="1400" dirty="0"/>
              <a:t>นโยบายตลาดการเงิน </a:t>
            </a:r>
            <a:r>
              <a:rPr lang="en-US" sz="1400" dirty="0"/>
              <a:t>BOT 13-20 </a:t>
            </a:r>
            <a:r>
              <a:rPr lang="th-TH" sz="1400" dirty="0"/>
              <a:t>มี.ค. ซื้อพันธบัตรรัฐบาลเพื่อเพิ่มสภาพคล่องในตลาดการเงิน 1 แสนล้านบาท</a:t>
            </a:r>
          </a:p>
          <a:p>
            <a:pPr marL="228600" indent="-228600">
              <a:buFont typeface="Arial" panose="020B0604020202020204" pitchFamily="34" charset="0"/>
              <a:buChar char="•"/>
            </a:pPr>
            <a:r>
              <a:rPr lang="th-TH" sz="1400" dirty="0"/>
              <a:t>โครงการเราไม่ทิ้งกัน วงเงิน 555 แสนล้านบาท ผ่านเกณฑ์ 15.3 ล้านคน</a:t>
            </a:r>
            <a:endParaRPr lang="en-US" sz="1400" dirty="0"/>
          </a:p>
          <a:p>
            <a:pPr marL="228600" indent="-228600">
              <a:buFont typeface="Arial" panose="020B0604020202020204" pitchFamily="34" charset="0"/>
              <a:buChar char="•"/>
            </a:pPr>
            <a:r>
              <a:rPr lang="th-TH" sz="1400" dirty="0"/>
              <a:t>พรก. เงินกู้ 3 ฉบับ 19 เม.ย.</a:t>
            </a:r>
          </a:p>
          <a:p>
            <a:pPr marL="342900" lvl="1" indent="-114300">
              <a:buFont typeface="Arial" panose="020B0604020202020204" pitchFamily="34" charset="0"/>
              <a:buChar char="•"/>
            </a:pPr>
            <a:r>
              <a:rPr lang="th-TH" sz="1400" dirty="0"/>
              <a:t>คณะกรรมการพิจารณา 4 แสนล้าน สภาพ</a:t>
            </a:r>
            <a:r>
              <a:rPr lang="th-TH" sz="1400" dirty="0" err="1"/>
              <a:t>ัฒน์</a:t>
            </a:r>
            <a:endParaRPr lang="th-TH" sz="1400" dirty="0"/>
          </a:p>
          <a:p>
            <a:pPr marL="228600" indent="-228600">
              <a:buFont typeface="Arial" panose="020B0604020202020204" pitchFamily="34" charset="0"/>
              <a:buChar char="•"/>
            </a:pPr>
            <a:r>
              <a:rPr lang="th-TH" sz="1400" dirty="0"/>
              <a:t>เปลี่ยน ครม. ประยุทธ์ 2/2 6 ส.ค.</a:t>
            </a:r>
            <a:endParaRPr lang="th-TH"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E7F80B4-1A4A-49AB-A2A2-154D3A432135}"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15104818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18</a:t>
            </a:fld>
            <a:endParaRPr lang="th-TH"/>
          </a:p>
        </p:txBody>
      </p:sp>
    </p:spTree>
    <p:extLst>
      <p:ext uri="{BB962C8B-B14F-4D97-AF65-F5344CB8AC3E}">
        <p14:creationId xmlns:p14="http://schemas.microsoft.com/office/powerpoint/2010/main" val="26347179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19</a:t>
            </a:fld>
            <a:endParaRPr lang="th-TH"/>
          </a:p>
        </p:txBody>
      </p:sp>
    </p:spTree>
    <p:extLst>
      <p:ext uri="{BB962C8B-B14F-4D97-AF65-F5344CB8AC3E}">
        <p14:creationId xmlns:p14="http://schemas.microsoft.com/office/powerpoint/2010/main" val="41955390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h-TH" sz="2800" b="1" u="sng" dirty="0"/>
              <a:t>มาตรการ </a:t>
            </a:r>
            <a:r>
              <a:rPr lang="en-US" sz="2800" b="1" u="sng" dirty="0"/>
              <a:t>Health &amp; Population Movement </a:t>
            </a:r>
            <a:r>
              <a:rPr lang="th-TH" sz="2800" b="1" u="sng" dirty="0"/>
              <a:t>จะอธิบายในส่วนถัดไป</a:t>
            </a:r>
          </a:p>
          <a:p>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20</a:t>
            </a:fld>
            <a:endParaRPr lang="th-TH"/>
          </a:p>
        </p:txBody>
      </p:sp>
    </p:spTree>
    <p:extLst>
      <p:ext uri="{BB962C8B-B14F-4D97-AF65-F5344CB8AC3E}">
        <p14:creationId xmlns:p14="http://schemas.microsoft.com/office/powerpoint/2010/main" val="2601478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h-TH" dirty="0"/>
              <a:t>ห้ามการส่งออกหน้ากากอนามัยเป็นเวลา 1 ปี (</a:t>
            </a:r>
            <a:r>
              <a:rPr lang="en-US" dirty="0"/>
              <a:t>Feb 3, 2021)</a:t>
            </a:r>
          </a:p>
          <a:p>
            <a:pPr marL="285750" indent="-285750">
              <a:buFontTx/>
              <a:buChar char="-"/>
            </a:pPr>
            <a:r>
              <a:rPr lang="en-US" dirty="0"/>
              <a:t>DDC : Department of Disease Control</a:t>
            </a:r>
          </a:p>
          <a:p>
            <a:pPr marL="285750" indent="-285750">
              <a:buFontTx/>
              <a:buChar char="-"/>
            </a:pPr>
            <a:r>
              <a:rPr lang="en-US" dirty="0"/>
              <a:t>60,000 baht for 14 days</a:t>
            </a:r>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23</a:t>
            </a:fld>
            <a:endParaRPr lang="th-TH"/>
          </a:p>
        </p:txBody>
      </p:sp>
    </p:spTree>
    <p:extLst>
      <p:ext uri="{BB962C8B-B14F-4D97-AF65-F5344CB8AC3E}">
        <p14:creationId xmlns:p14="http://schemas.microsoft.com/office/powerpoint/2010/main" val="3963475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h-TH" dirty="0"/>
              <a:t>ห้ามการส่งออกหน้ากากอนามัยเป็นเวลา 1 ปี (</a:t>
            </a:r>
            <a:r>
              <a:rPr lang="en-US" dirty="0"/>
              <a:t>Feb 3, 2021)</a:t>
            </a:r>
          </a:p>
          <a:p>
            <a:pPr marL="285750" indent="-285750">
              <a:buFontTx/>
              <a:buChar char="-"/>
            </a:pPr>
            <a:r>
              <a:rPr lang="en-US" dirty="0"/>
              <a:t>DDC : Department of Disease Control</a:t>
            </a:r>
          </a:p>
          <a:p>
            <a:pPr marL="285750" indent="-285750">
              <a:buFontTx/>
              <a:buChar char="-"/>
            </a:pPr>
            <a:r>
              <a:rPr lang="en-US" dirty="0"/>
              <a:t>60,000 baht for 14 days</a:t>
            </a:r>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24</a:t>
            </a:fld>
            <a:endParaRPr lang="th-TH"/>
          </a:p>
        </p:txBody>
      </p:sp>
    </p:spTree>
    <p:extLst>
      <p:ext uri="{BB962C8B-B14F-4D97-AF65-F5344CB8AC3E}">
        <p14:creationId xmlns:p14="http://schemas.microsoft.com/office/powerpoint/2010/main" val="618886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h-TH" dirty="0"/>
              <a:t>ห้ามการส่งออกหน้ากากอนามัยเป็นเวลา 1 ปี (</a:t>
            </a:r>
            <a:r>
              <a:rPr lang="en-US" dirty="0"/>
              <a:t>Feb 3, 2021)</a:t>
            </a:r>
          </a:p>
          <a:p>
            <a:r>
              <a:rPr lang="en-US" dirty="0"/>
              <a:t>- DDC : Department of Disease Control</a:t>
            </a:r>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25</a:t>
            </a:fld>
            <a:endParaRPr lang="th-TH"/>
          </a:p>
        </p:txBody>
      </p:sp>
    </p:spTree>
    <p:extLst>
      <p:ext uri="{BB962C8B-B14F-4D97-AF65-F5344CB8AC3E}">
        <p14:creationId xmlns:p14="http://schemas.microsoft.com/office/powerpoint/2010/main" val="3702500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h-TH" dirty="0"/>
              <a:t>ห้ามการส่งออกหน้ากากอนามัยเป็นเวลา 1 ปี (</a:t>
            </a:r>
            <a:r>
              <a:rPr lang="en-US" dirty="0"/>
              <a:t>Feb 3, 2021)</a:t>
            </a:r>
          </a:p>
          <a:p>
            <a:r>
              <a:rPr lang="en-US" dirty="0"/>
              <a:t>- DDC : Department of Disease Control</a:t>
            </a:r>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26</a:t>
            </a:fld>
            <a:endParaRPr lang="th-TH"/>
          </a:p>
        </p:txBody>
      </p:sp>
    </p:spTree>
    <p:extLst>
      <p:ext uri="{BB962C8B-B14F-4D97-AF65-F5344CB8AC3E}">
        <p14:creationId xmlns:p14="http://schemas.microsoft.com/office/powerpoint/2010/main" val="24918363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h-TH" dirty="0"/>
              <a:t>ห้ามการส่งออกหน้ากากอนามัยเป็นเวลา 1 ปี (</a:t>
            </a:r>
            <a:r>
              <a:rPr lang="en-US" dirty="0"/>
              <a:t>Feb 3, 2021)</a:t>
            </a:r>
          </a:p>
          <a:p>
            <a:pPr marL="285750" indent="-285750">
              <a:buFontTx/>
              <a:buChar char="-"/>
            </a:pPr>
            <a:r>
              <a:rPr lang="en-US" dirty="0"/>
              <a:t>DDC : Department of Disease Control</a:t>
            </a:r>
          </a:p>
          <a:p>
            <a:pPr marL="285750" indent="-285750">
              <a:buFontTx/>
              <a:buChar char="-"/>
            </a:pPr>
            <a:r>
              <a:rPr lang="en-US" dirty="0"/>
              <a:t>More than 20 Businesses were temporary shutdown. it can be grouped into 7 groups such as sport, entertainment, public space, tourism, religion, transportation, and shopping</a:t>
            </a:r>
          </a:p>
          <a:p>
            <a:pPr marL="285750" indent="-285750">
              <a:buFontTx/>
              <a:buChar char="-"/>
            </a:pPr>
            <a:r>
              <a:rPr lang="en-US" dirty="0"/>
              <a:t>Easing business lockdown divided in many stages from low-risk &amp; necessary business e.g. restaurant, pharmacy, barber</a:t>
            </a:r>
          </a:p>
          <a:p>
            <a:pPr marL="285750" indent="-285750">
              <a:buFontTx/>
              <a:buChar char="-"/>
            </a:pPr>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27</a:t>
            </a:fld>
            <a:endParaRPr lang="th-TH"/>
          </a:p>
        </p:txBody>
      </p:sp>
    </p:spTree>
    <p:extLst>
      <p:ext uri="{BB962C8B-B14F-4D97-AF65-F5344CB8AC3E}">
        <p14:creationId xmlns:p14="http://schemas.microsoft.com/office/powerpoint/2010/main" val="32443032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h-TH" dirty="0"/>
              <a:t>ห้ามการส่งออกหน้ากากอนามัยเป็นเวลา 1 ปี (</a:t>
            </a:r>
            <a:r>
              <a:rPr lang="en-US" dirty="0"/>
              <a:t>Feb 3, 2021)</a:t>
            </a:r>
          </a:p>
          <a:p>
            <a:r>
              <a:rPr lang="en-US" dirty="0"/>
              <a:t>- DDC : Department of Disease Control</a:t>
            </a:r>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28</a:t>
            </a:fld>
            <a:endParaRPr lang="th-TH"/>
          </a:p>
        </p:txBody>
      </p:sp>
    </p:spTree>
    <p:extLst>
      <p:ext uri="{BB962C8B-B14F-4D97-AF65-F5344CB8AC3E}">
        <p14:creationId xmlns:p14="http://schemas.microsoft.com/office/powerpoint/2010/main" val="38360458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h-TH" dirty="0"/>
              <a:t>ห้ามการส่งออกหน้ากากอนามัยเป็นเวลา 1 ปี (</a:t>
            </a:r>
            <a:r>
              <a:rPr lang="en-US" dirty="0"/>
              <a:t>Feb 3, 2021)</a:t>
            </a:r>
          </a:p>
          <a:p>
            <a:r>
              <a:rPr lang="en-US" dirty="0"/>
              <a:t>- DDC : Department of Disease Control</a:t>
            </a:r>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30</a:t>
            </a:fld>
            <a:endParaRPr lang="th-TH"/>
          </a:p>
        </p:txBody>
      </p:sp>
    </p:spTree>
    <p:extLst>
      <p:ext uri="{BB962C8B-B14F-4D97-AF65-F5344CB8AC3E}">
        <p14:creationId xmlns:p14="http://schemas.microsoft.com/office/powerpoint/2010/main" val="2939066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th-TH" sz="1400" dirty="0"/>
              <a:t>นโยบายตลาดการเงิน </a:t>
            </a:r>
            <a:r>
              <a:rPr lang="en-US" sz="1400" dirty="0"/>
              <a:t>BOT 13-20 </a:t>
            </a:r>
            <a:r>
              <a:rPr lang="th-TH" sz="1400" dirty="0"/>
              <a:t>มี.ค. ซื้อพันธบัตรรัฐบาลเพื่อเพิ่มสภาพคล่องในตลาดการเงิน 1 แสนล้านบาท</a:t>
            </a:r>
          </a:p>
          <a:p>
            <a:pPr marL="228600" indent="-228600">
              <a:buFont typeface="Arial" panose="020B0604020202020204" pitchFamily="34" charset="0"/>
              <a:buChar char="•"/>
            </a:pPr>
            <a:r>
              <a:rPr lang="th-TH" sz="1400" dirty="0"/>
              <a:t>โครงการเราไม่ทิ้งกัน วงเงิน 555 แสนล้านบาท ผ่านเกณฑ์ 15.3 ล้านคน</a:t>
            </a:r>
            <a:endParaRPr lang="en-US" sz="1400" dirty="0"/>
          </a:p>
          <a:p>
            <a:pPr marL="228600" indent="-228600">
              <a:buFont typeface="Arial" panose="020B0604020202020204" pitchFamily="34" charset="0"/>
              <a:buChar char="•"/>
            </a:pPr>
            <a:r>
              <a:rPr lang="th-TH" sz="1400" dirty="0"/>
              <a:t>พรก. เงินกู้ 3 ฉบับ 19 เม.ย.</a:t>
            </a:r>
          </a:p>
          <a:p>
            <a:pPr marL="342900" lvl="1" indent="-114300">
              <a:buFont typeface="Arial" panose="020B0604020202020204" pitchFamily="34" charset="0"/>
              <a:buChar char="•"/>
            </a:pPr>
            <a:r>
              <a:rPr lang="th-TH" sz="1400" dirty="0"/>
              <a:t>คณะกรรมการพิจารณา 4 แสนล้าน สภาพ</a:t>
            </a:r>
            <a:r>
              <a:rPr lang="th-TH" sz="1400" dirty="0" err="1"/>
              <a:t>ัฒน์</a:t>
            </a:r>
            <a:endParaRPr lang="th-TH" sz="1400" dirty="0"/>
          </a:p>
          <a:p>
            <a:pPr marL="228600" indent="-228600">
              <a:buFont typeface="Arial" panose="020B0604020202020204" pitchFamily="34" charset="0"/>
              <a:buChar char="•"/>
            </a:pPr>
            <a:r>
              <a:rPr lang="th-TH" sz="1400" dirty="0"/>
              <a:t>เปลี่ยน ครม. ประยุทธ์ 2/2 6 ส.ค.</a:t>
            </a:r>
            <a:endParaRPr lang="th-TH"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E7F80B4-1A4A-49AB-A2A2-154D3A432135}"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42748494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h-TH" dirty="0"/>
              <a:t>ห้ามการส่งออกหน้ากากอนามัยเป็นเวลา 1 ปี (</a:t>
            </a:r>
            <a:r>
              <a:rPr lang="en-US" dirty="0"/>
              <a:t>Feb 3, 2021)</a:t>
            </a:r>
          </a:p>
          <a:p>
            <a:r>
              <a:rPr lang="en-US" dirty="0"/>
              <a:t>- DDC : Department of Disease Control</a:t>
            </a:r>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31</a:t>
            </a:fld>
            <a:endParaRPr lang="th-TH"/>
          </a:p>
        </p:txBody>
      </p:sp>
    </p:spTree>
    <p:extLst>
      <p:ext uri="{BB962C8B-B14F-4D97-AF65-F5344CB8AC3E}">
        <p14:creationId xmlns:p14="http://schemas.microsoft.com/office/powerpoint/2010/main" val="24230580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8ecf742a6a_0_1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8ecf742a6a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8ecf742a6a_0_1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8ecf742a6a_0_1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th-TH" sz="1400" dirty="0"/>
              <a:t>นโยบายตลาดการเงิน </a:t>
            </a:r>
            <a:r>
              <a:rPr lang="en-US" sz="1400" dirty="0"/>
              <a:t>BOT 13-20 </a:t>
            </a:r>
            <a:r>
              <a:rPr lang="th-TH" sz="1400" dirty="0"/>
              <a:t>มี.ค. ซื้อพันธบัตรรัฐบาลเพื่อเพิ่มสภาพคล่องในตลาดการเงิน 1 แสนล้านบาท</a:t>
            </a:r>
          </a:p>
          <a:p>
            <a:pPr marL="228600" indent="-228600">
              <a:buFont typeface="Arial" panose="020B0604020202020204" pitchFamily="34" charset="0"/>
              <a:buChar char="•"/>
            </a:pPr>
            <a:r>
              <a:rPr lang="th-TH" sz="1400" dirty="0"/>
              <a:t>โครงการเราไม่ทิ้งกัน วงเงิน 555 แสนล้านบาท ผ่านเกณฑ์ 15.3 ล้านคน</a:t>
            </a:r>
            <a:endParaRPr lang="en-US" sz="1400" dirty="0"/>
          </a:p>
          <a:p>
            <a:pPr marL="228600" indent="-228600">
              <a:buFont typeface="Arial" panose="020B0604020202020204" pitchFamily="34" charset="0"/>
              <a:buChar char="•"/>
            </a:pPr>
            <a:r>
              <a:rPr lang="th-TH" sz="1400" dirty="0"/>
              <a:t>พรก. เงินกู้ 3 ฉบับ 19 เม.ย.</a:t>
            </a:r>
          </a:p>
          <a:p>
            <a:pPr marL="342900" lvl="1" indent="-114300">
              <a:buFont typeface="Arial" panose="020B0604020202020204" pitchFamily="34" charset="0"/>
              <a:buChar char="•"/>
            </a:pPr>
            <a:r>
              <a:rPr lang="th-TH" sz="1400" dirty="0"/>
              <a:t>คณะกรรมการพิจารณา 4 แสนล้าน สภาพ</a:t>
            </a:r>
            <a:r>
              <a:rPr lang="th-TH" sz="1400" dirty="0" err="1"/>
              <a:t>ัฒน์</a:t>
            </a:r>
            <a:endParaRPr lang="th-TH" sz="1400" dirty="0"/>
          </a:p>
          <a:p>
            <a:pPr marL="228600" indent="-228600">
              <a:buFont typeface="Arial" panose="020B0604020202020204" pitchFamily="34" charset="0"/>
              <a:buChar char="•"/>
            </a:pPr>
            <a:r>
              <a:rPr lang="th-TH" sz="1400" dirty="0"/>
              <a:t>เปลี่ยน ครม. ประยุทธ์ 2/2 6 ส.ค.</a:t>
            </a:r>
            <a:endParaRPr lang="th-TH"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E7F80B4-1A4A-49AB-A2A2-154D3A432135}"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1857732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th-TH" sz="1800" dirty="0">
                <a:solidFill>
                  <a:srgbClr val="FF0000"/>
                </a:solidFill>
              </a:rPr>
              <a:t>- </a:t>
            </a:r>
            <a:r>
              <a:rPr lang="en-US" sz="1800" dirty="0">
                <a:solidFill>
                  <a:srgbClr val="FF0000"/>
                </a:solidFill>
              </a:rPr>
              <a:t>The 22nd of March was the peak day of daily case at 188.</a:t>
            </a:r>
            <a:endParaRPr lang="th-TH"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E7F80B4-1A4A-49AB-A2A2-154D3A432135}"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2786726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th-TH" sz="2000" u="sng" dirty="0">
                <a:solidFill>
                  <a:srgbClr val="FF0000"/>
                </a:solidFill>
              </a:rPr>
              <a:t>ช่วง ม.ค. – มี.ค. เราเน้น </a:t>
            </a:r>
            <a:r>
              <a:rPr lang="en-US" sz="2000" u="sng" dirty="0">
                <a:solidFill>
                  <a:srgbClr val="FF0000"/>
                </a:solidFill>
              </a:rPr>
              <a:t>Health Measure </a:t>
            </a:r>
            <a:r>
              <a:rPr lang="th-TH" sz="2000" u="sng" dirty="0">
                <a:solidFill>
                  <a:srgbClr val="FF0000"/>
                </a:solidFill>
              </a:rPr>
              <a:t>เป็นหลัก จนกระทั่งเดือนเมษา เริ่มมี </a:t>
            </a:r>
            <a:r>
              <a:rPr lang="en-US" sz="2000" u="sng" dirty="0">
                <a:solidFill>
                  <a:srgbClr val="FF0000"/>
                </a:solidFill>
              </a:rPr>
              <a:t>Economic measure e.g. </a:t>
            </a:r>
            <a:r>
              <a:rPr lang="th-TH" sz="2000" u="sng" dirty="0">
                <a:solidFill>
                  <a:srgbClr val="FF0000"/>
                </a:solidFill>
              </a:rPr>
              <a:t>จ่ายเงินช่วยเหลือ</a:t>
            </a:r>
          </a:p>
          <a:p>
            <a:pPr marL="285750" indent="-285750">
              <a:buFontTx/>
              <a:buChar char="-"/>
            </a:pPr>
            <a:r>
              <a:rPr kumimoji="0" lang="th-TH" sz="1400" b="0" i="0" u="none" strike="noStrike" kern="1200" cap="none" spc="0" normalizeH="0" baseline="0" noProof="0" dirty="0">
                <a:ln>
                  <a:noFill/>
                </a:ln>
                <a:solidFill>
                  <a:prstClr val="black"/>
                </a:solidFill>
                <a:effectLst/>
                <a:uLnTx/>
                <a:uFillTx/>
                <a:latin typeface="TH Sarabun New"/>
                <a:ea typeface="+mn-ea"/>
                <a:cs typeface="TH Sarabun New"/>
              </a:rPr>
              <a:t>ประกาศรายชื่อประเทศเสี่ยง</a:t>
            </a:r>
            <a:endParaRPr kumimoji="0" lang="en-US" sz="1400" b="0" i="0" u="none" strike="noStrike" kern="1200" cap="none" spc="0" normalizeH="0" baseline="0" noProof="0" dirty="0">
              <a:ln>
                <a:noFill/>
              </a:ln>
              <a:solidFill>
                <a:prstClr val="black"/>
              </a:solidFill>
              <a:effectLst/>
              <a:uLnTx/>
              <a:uFillTx/>
              <a:latin typeface="TH Sarabun New"/>
              <a:ea typeface="+mn-ea"/>
              <a:cs typeface="TH Sarabun New"/>
            </a:endParaRPr>
          </a:p>
          <a:p>
            <a:pPr marL="285750" indent="-285750">
              <a:buFontTx/>
              <a:buChar char="-"/>
            </a:pPr>
            <a:r>
              <a:rPr lang="en-US" sz="1400" b="0" dirty="0">
                <a:solidFill>
                  <a:prstClr val="black"/>
                </a:solidFill>
                <a:latin typeface="TH Sarabun New"/>
                <a:cs typeface="TH Sarabun New"/>
              </a:rPr>
              <a:t>Emergency decree: </a:t>
            </a:r>
          </a:p>
          <a:p>
            <a:pPr marL="742950" lvl="1" indent="-285750">
              <a:buFontTx/>
              <a:buChar char="-"/>
            </a:pPr>
            <a:r>
              <a:rPr lang="en-US" sz="1400" b="0" dirty="0">
                <a:solidFill>
                  <a:prstClr val="black"/>
                </a:solidFill>
                <a:latin typeface="TH Sarabun New"/>
                <a:cs typeface="TH Sarabun New"/>
              </a:rPr>
              <a:t>Closing country except authorized/ </a:t>
            </a:r>
          </a:p>
          <a:p>
            <a:pPr marL="742950" lvl="1" indent="-285750">
              <a:buFontTx/>
              <a:buChar char="-"/>
            </a:pPr>
            <a:r>
              <a:rPr lang="en-US" sz="1400" b="0" dirty="0">
                <a:solidFill>
                  <a:prstClr val="black"/>
                </a:solidFill>
                <a:latin typeface="TH Sarabun New"/>
                <a:cs typeface="TH Sarabun New"/>
              </a:rPr>
              <a:t>prohibition of fake news about covid-19, there are punishments: imprisonment 2 years or fine 40 thousand baht or both</a:t>
            </a:r>
          </a:p>
          <a:p>
            <a:pPr marL="742950" lvl="1" indent="-285750">
              <a:buFontTx/>
              <a:buChar char="-"/>
            </a:pPr>
            <a:r>
              <a:rPr lang="en-US" sz="1400" b="0" dirty="0">
                <a:solidFill>
                  <a:prstClr val="black"/>
                </a:solidFill>
                <a:latin typeface="TH Sarabun New"/>
                <a:cs typeface="TH Sarabun New"/>
              </a:rPr>
              <a:t>Prohibition of travel across province, </a:t>
            </a:r>
            <a:r>
              <a:rPr lang="th-TH" sz="1400" b="0" dirty="0">
                <a:solidFill>
                  <a:prstClr val="black"/>
                </a:solidFill>
                <a:latin typeface="TH Sarabun New"/>
                <a:cs typeface="TH Sarabun New"/>
              </a:rPr>
              <a:t>จุดตรวจ</a:t>
            </a:r>
            <a:r>
              <a:rPr lang="en-US" sz="1400" b="0" dirty="0">
                <a:solidFill>
                  <a:prstClr val="black"/>
                </a:solidFill>
                <a:latin typeface="TH Sarabun New"/>
                <a:cs typeface="TH Sarabun New"/>
              </a:rPr>
              <a:t>/</a:t>
            </a:r>
            <a:r>
              <a:rPr lang="th-TH" sz="1400" b="0" dirty="0">
                <a:solidFill>
                  <a:prstClr val="black"/>
                </a:solidFill>
                <a:latin typeface="TH Sarabun New"/>
                <a:cs typeface="TH Sarabun New"/>
              </a:rPr>
              <a:t>สกัด</a:t>
            </a:r>
            <a:endParaRPr lang="en-US" sz="1400" b="0" dirty="0">
              <a:solidFill>
                <a:prstClr val="black"/>
              </a:solidFill>
              <a:latin typeface="TH Sarabun New"/>
              <a:cs typeface="TH Sarabun New"/>
            </a:endParaRPr>
          </a:p>
          <a:p>
            <a:pPr marL="228600" indent="-228600">
              <a:buFont typeface="Arial" panose="020B0604020202020204" pitchFamily="34" charset="0"/>
              <a:buChar char="•"/>
            </a:pPr>
            <a:endParaRPr lang="th-TH" sz="1400" dirty="0"/>
          </a:p>
          <a:p>
            <a:pPr marL="228600" indent="-228600">
              <a:buFont typeface="Arial" panose="020B0604020202020204" pitchFamily="34" charset="0"/>
              <a:buChar char="•"/>
            </a:pPr>
            <a:r>
              <a:rPr lang="th-TH" sz="1400" dirty="0"/>
              <a:t>นโยบายตลาดการเงิน </a:t>
            </a:r>
            <a:r>
              <a:rPr lang="en-US" sz="1400" dirty="0"/>
              <a:t>BOT 13-20 </a:t>
            </a:r>
            <a:r>
              <a:rPr lang="th-TH" sz="1400" dirty="0"/>
              <a:t>มี.ค. ซื้อพันธบัตรรัฐบาลเพื่อเพิ่มสภาพคล่องในตลาดการเงิน 1 แสนล้านบาท</a:t>
            </a:r>
          </a:p>
          <a:p>
            <a:pPr marL="228600" indent="-228600">
              <a:buFont typeface="Arial" panose="020B0604020202020204" pitchFamily="34" charset="0"/>
              <a:buChar char="•"/>
            </a:pPr>
            <a:endParaRPr lang="th-TH" sz="1400" dirty="0"/>
          </a:p>
          <a:p>
            <a:pPr marL="228600" indent="-228600">
              <a:buFont typeface="Arial" panose="020B0604020202020204" pitchFamily="34" charset="0"/>
              <a:buChar char="•"/>
            </a:pPr>
            <a:r>
              <a:rPr lang="th-TH" sz="1400" dirty="0"/>
              <a:t>โครงการเราไม่ทิ้งกัน วงเงิน 555 แสนล้านบาท ผ่านเกณฑ์ 15.3 ล้านคน</a:t>
            </a:r>
          </a:p>
          <a:p>
            <a:pPr marL="228600" indent="-228600">
              <a:buFont typeface="Arial" panose="020B0604020202020204" pitchFamily="34" charset="0"/>
              <a:buChar char="•"/>
            </a:pPr>
            <a:endParaRPr lang="en-US" sz="1400" dirty="0"/>
          </a:p>
          <a:p>
            <a:pPr marL="228600" indent="-228600">
              <a:buFont typeface="Arial" panose="020B0604020202020204" pitchFamily="34" charset="0"/>
              <a:buChar char="•"/>
            </a:pPr>
            <a:r>
              <a:rPr lang="th-TH" sz="1400" dirty="0"/>
              <a:t>พรก. เงินกู้ 3 ฉบับ 19 เม.ย.</a:t>
            </a:r>
          </a:p>
          <a:p>
            <a:pPr marL="342900" lvl="1" indent="-114300">
              <a:buFont typeface="Arial" panose="020B0604020202020204" pitchFamily="34" charset="0"/>
              <a:buChar char="•"/>
            </a:pPr>
            <a:r>
              <a:rPr lang="th-TH" sz="1400" dirty="0"/>
              <a:t>คณะกรรมการพิจารณา 4 แสนล้าน สภาพ</a:t>
            </a:r>
            <a:r>
              <a:rPr lang="th-TH" sz="1400" dirty="0" err="1"/>
              <a:t>ัฒน์</a:t>
            </a:r>
            <a:endParaRPr lang="th-TH" sz="1400" dirty="0"/>
          </a:p>
          <a:p>
            <a:pPr marL="342900" lvl="1" indent="-114300">
              <a:buFont typeface="Arial" panose="020B0604020202020204" pitchFamily="34" charset="0"/>
              <a:buChar char="•"/>
            </a:pPr>
            <a:endParaRPr lang="th-TH" sz="1400" dirty="0"/>
          </a:p>
          <a:p>
            <a:pPr marL="228600" indent="-228600">
              <a:buFont typeface="Arial" panose="020B0604020202020204" pitchFamily="34" charset="0"/>
              <a:buChar char="•"/>
            </a:pPr>
            <a:r>
              <a:rPr lang="th-TH" sz="1400" dirty="0"/>
              <a:t>เปลี่ยน ครม. ประยุทธ์ 2/2 6 ส.ค.</a:t>
            </a:r>
            <a:endParaRPr lang="th-TH"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E7F80B4-1A4A-49AB-A2A2-154D3A432135}"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1348826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Thai Gov’t injected budget almost 2 trillion baht (around 12% of GDP) to mitigate the effects from COVID-19 pandemic. </a:t>
            </a:r>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14</a:t>
            </a:fld>
            <a:endParaRPr lang="th-TH"/>
          </a:p>
        </p:txBody>
      </p:sp>
    </p:spTree>
    <p:extLst>
      <p:ext uri="{BB962C8B-B14F-4D97-AF65-F5344CB8AC3E}">
        <p14:creationId xmlns:p14="http://schemas.microsoft.com/office/powerpoint/2010/main" val="20809759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15</a:t>
            </a:fld>
            <a:endParaRPr lang="th-TH"/>
          </a:p>
        </p:txBody>
      </p:sp>
    </p:spTree>
    <p:extLst>
      <p:ext uri="{BB962C8B-B14F-4D97-AF65-F5344CB8AC3E}">
        <p14:creationId xmlns:p14="http://schemas.microsoft.com/office/powerpoint/2010/main" val="3852085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16</a:t>
            </a:fld>
            <a:endParaRPr lang="th-TH"/>
          </a:p>
        </p:txBody>
      </p:sp>
    </p:spTree>
    <p:extLst>
      <p:ext uri="{BB962C8B-B14F-4D97-AF65-F5344CB8AC3E}">
        <p14:creationId xmlns:p14="http://schemas.microsoft.com/office/powerpoint/2010/main" val="1829902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h-TH" dirty="0"/>
          </a:p>
        </p:txBody>
      </p:sp>
      <p:sp>
        <p:nvSpPr>
          <p:cNvPr id="4" name="Slide Number Placeholder 3"/>
          <p:cNvSpPr>
            <a:spLocks noGrp="1"/>
          </p:cNvSpPr>
          <p:nvPr>
            <p:ph type="sldNum" sz="quarter" idx="5"/>
          </p:nvPr>
        </p:nvSpPr>
        <p:spPr/>
        <p:txBody>
          <a:bodyPr/>
          <a:lstStyle/>
          <a:p>
            <a:fld id="{3E7F80B4-1A4A-49AB-A2A2-154D3A432135}" type="slidenum">
              <a:rPr lang="th-TH" smtClean="0"/>
              <a:t>17</a:t>
            </a:fld>
            <a:endParaRPr lang="th-TH"/>
          </a:p>
        </p:txBody>
      </p:sp>
    </p:spTree>
    <p:extLst>
      <p:ext uri="{BB962C8B-B14F-4D97-AF65-F5344CB8AC3E}">
        <p14:creationId xmlns:p14="http://schemas.microsoft.com/office/powerpoint/2010/main" val="17486699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70" y="0"/>
            <a:ext cx="6845730" cy="5143500"/>
          </a:xfrm>
          <a:prstGeom prst="rect">
            <a:avLst/>
          </a:prstGeom>
        </p:spPr>
      </p:pic>
      <p:sp>
        <p:nvSpPr>
          <p:cNvPr id="2" name="Title 1"/>
          <p:cNvSpPr>
            <a:spLocks noGrp="1"/>
          </p:cNvSpPr>
          <p:nvPr>
            <p:ph type="ctrTitle"/>
          </p:nvPr>
        </p:nvSpPr>
        <p:spPr>
          <a:xfrm>
            <a:off x="1106742" y="841737"/>
            <a:ext cx="5400600" cy="1459985"/>
          </a:xfrm>
        </p:spPr>
        <p:txBody>
          <a:bodyPr anchor="t"/>
          <a:lstStyle>
            <a:lvl1pPr algn="r">
              <a:defRPr sz="3600" b="1">
                <a:solidFill>
                  <a:schemeClr val="bg1"/>
                </a:solidFill>
                <a:effectLst>
                  <a:outerShdw blurRad="38100" dist="38100" dir="2700000" algn="tl">
                    <a:srgbClr val="000000">
                      <a:alpha val="43137"/>
                    </a:srgbClr>
                  </a:outerShdw>
                </a:effectLst>
                <a:latin typeface="+mj-lt"/>
                <a:cs typeface="TH Sarabun New" panose="020B0500040200020003" pitchFamily="34" charset="-34"/>
              </a:defRPr>
            </a:lvl1pPr>
          </a:lstStyle>
          <a:p>
            <a:r>
              <a:rPr lang="en-US"/>
              <a:t>Click to edit Master title style</a:t>
            </a:r>
            <a:endParaRPr lang="th-TH" dirty="0"/>
          </a:p>
        </p:txBody>
      </p:sp>
      <p:sp>
        <p:nvSpPr>
          <p:cNvPr id="3" name="Subtitle 2"/>
          <p:cNvSpPr>
            <a:spLocks noGrp="1"/>
          </p:cNvSpPr>
          <p:nvPr>
            <p:ph type="subTitle" idx="1"/>
          </p:nvPr>
        </p:nvSpPr>
        <p:spPr>
          <a:xfrm>
            <a:off x="1754814" y="2895786"/>
            <a:ext cx="4752528" cy="432048"/>
          </a:xfrm>
        </p:spPr>
        <p:txBody>
          <a:bodyPr/>
          <a:lstStyle>
            <a:lvl1pPr marL="0" indent="0" algn="r">
              <a:buNone/>
              <a:defRPr sz="2700" b="1">
                <a:solidFill>
                  <a:schemeClr val="bg1"/>
                </a:solidFill>
                <a:latin typeface="+mn-lt"/>
                <a:cs typeface="TH Sarabun New" panose="020B0500040200020003" pitchFamily="34" charset="-34"/>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th-TH" dirty="0"/>
          </a:p>
        </p:txBody>
      </p:sp>
      <p:sp>
        <p:nvSpPr>
          <p:cNvPr id="13" name="Text Placeholder 12"/>
          <p:cNvSpPr>
            <a:spLocks noGrp="1"/>
          </p:cNvSpPr>
          <p:nvPr>
            <p:ph type="body" sz="quarter" idx="13"/>
          </p:nvPr>
        </p:nvSpPr>
        <p:spPr>
          <a:xfrm>
            <a:off x="1754814" y="3382046"/>
            <a:ext cx="4752528" cy="864394"/>
          </a:xfrm>
        </p:spPr>
        <p:txBody>
          <a:bodyPr>
            <a:normAutofit/>
          </a:bodyPr>
          <a:lstStyle>
            <a:lvl1pPr marL="0" indent="0" algn="r">
              <a:buNone/>
              <a:defRPr sz="1800">
                <a:solidFill>
                  <a:schemeClr val="bg1"/>
                </a:solidFill>
                <a:cs typeface="+mn-cs"/>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Tree>
    <p:extLst>
      <p:ext uri="{BB962C8B-B14F-4D97-AF65-F5344CB8AC3E}">
        <p14:creationId xmlns:p14="http://schemas.microsoft.com/office/powerpoint/2010/main" val="1261163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342900" y="897567"/>
            <a:ext cx="303014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129848"/>
            <a:ext cx="303014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3483772" y="897567"/>
            <a:ext cx="303133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2" y="1129848"/>
            <a:ext cx="303133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961F43C3-D426-4CF1-A5FE-FCBB46C76E2F}" type="datetime1">
              <a:rPr lang="th-TH" smtClean="0"/>
              <a:t>17/09/63</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B2352A46-D093-44AB-96D7-6C580A5CAC58}" type="slidenum">
              <a:rPr lang="th-TH" smtClean="0"/>
              <a:t>‹#›</a:t>
            </a:fld>
            <a:endParaRPr lang="th-TH"/>
          </a:p>
        </p:txBody>
      </p:sp>
      <p:sp>
        <p:nvSpPr>
          <p:cNvPr id="10" name="Text Placeholder 2"/>
          <p:cNvSpPr>
            <a:spLocks noGrp="1"/>
          </p:cNvSpPr>
          <p:nvPr>
            <p:ph type="body" idx="13"/>
          </p:nvPr>
        </p:nvSpPr>
        <p:spPr>
          <a:xfrm>
            <a:off x="350658" y="2711279"/>
            <a:ext cx="303014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3"/>
          <p:cNvSpPr>
            <a:spLocks noGrp="1"/>
          </p:cNvSpPr>
          <p:nvPr>
            <p:ph sz="half" idx="14"/>
          </p:nvPr>
        </p:nvSpPr>
        <p:spPr>
          <a:xfrm>
            <a:off x="350658" y="2943561"/>
            <a:ext cx="303014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12" name="Text Placeholder 4"/>
          <p:cNvSpPr>
            <a:spLocks noGrp="1"/>
          </p:cNvSpPr>
          <p:nvPr>
            <p:ph type="body" sz="quarter" idx="15"/>
          </p:nvPr>
        </p:nvSpPr>
        <p:spPr>
          <a:xfrm>
            <a:off x="3491529" y="2711279"/>
            <a:ext cx="303133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5"/>
          <p:cNvSpPr>
            <a:spLocks noGrp="1"/>
          </p:cNvSpPr>
          <p:nvPr>
            <p:ph sz="quarter" idx="16"/>
          </p:nvPr>
        </p:nvSpPr>
        <p:spPr>
          <a:xfrm>
            <a:off x="3491529" y="2943561"/>
            <a:ext cx="303133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6043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Date Placeholder 2"/>
          <p:cNvSpPr>
            <a:spLocks noGrp="1"/>
          </p:cNvSpPr>
          <p:nvPr>
            <p:ph type="dt" sz="half" idx="10"/>
          </p:nvPr>
        </p:nvSpPr>
        <p:spPr/>
        <p:txBody>
          <a:bodyPr/>
          <a:lstStyle/>
          <a:p>
            <a:fld id="{69B7921B-51F4-4255-A8FA-6C78F00F3EAC}" type="datetime1">
              <a:rPr lang="th-TH" smtClean="0"/>
              <a:t>17/09/63</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B2352A46-D093-44AB-96D7-6C580A5CAC58}" type="slidenum">
              <a:rPr lang="th-TH" smtClean="0"/>
              <a:t>‹#›</a:t>
            </a:fld>
            <a:endParaRPr lang="th-TH"/>
          </a:p>
        </p:txBody>
      </p:sp>
    </p:spTree>
    <p:extLst>
      <p:ext uri="{BB962C8B-B14F-4D97-AF65-F5344CB8AC3E}">
        <p14:creationId xmlns:p14="http://schemas.microsoft.com/office/powerpoint/2010/main" val="1196923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BE1BB1-E743-4054-A576-7670D24D69CB}" type="datetime1">
              <a:rPr lang="th-TH" smtClean="0"/>
              <a:t>17/09/63</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B2352A46-D093-44AB-96D7-6C580A5CAC58}" type="slidenum">
              <a:rPr lang="th-TH" smtClean="0"/>
              <a:t>‹#›</a:t>
            </a:fld>
            <a:endParaRPr lang="th-TH"/>
          </a:p>
        </p:txBody>
      </p:sp>
    </p:spTree>
    <p:extLst>
      <p:ext uri="{BB962C8B-B14F-4D97-AF65-F5344CB8AC3E}">
        <p14:creationId xmlns:p14="http://schemas.microsoft.com/office/powerpoint/2010/main" val="34398915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627536"/>
            <a:ext cx="2256235" cy="448791"/>
          </a:xfrm>
        </p:spPr>
        <p:txBody>
          <a:bodyPr anchor="b"/>
          <a:lstStyle>
            <a:lvl1pPr algn="l">
              <a:defRPr sz="1500" b="1"/>
            </a:lvl1pPr>
          </a:lstStyle>
          <a:p>
            <a:r>
              <a:rPr lang="en-US"/>
              <a:t>Click to edit Master title style</a:t>
            </a:r>
            <a:endParaRPr lang="th-TH"/>
          </a:p>
        </p:txBody>
      </p:sp>
      <p:sp>
        <p:nvSpPr>
          <p:cNvPr id="3" name="Content Placeholder 2"/>
          <p:cNvSpPr>
            <a:spLocks noGrp="1"/>
          </p:cNvSpPr>
          <p:nvPr>
            <p:ph idx="1"/>
          </p:nvPr>
        </p:nvSpPr>
        <p:spPr>
          <a:xfrm>
            <a:off x="2681287" y="627535"/>
            <a:ext cx="3833813" cy="3967088"/>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Text Placeholder 3"/>
          <p:cNvSpPr>
            <a:spLocks noGrp="1"/>
          </p:cNvSpPr>
          <p:nvPr>
            <p:ph type="body" sz="half" idx="2"/>
          </p:nvPr>
        </p:nvSpPr>
        <p:spPr>
          <a:xfrm>
            <a:off x="342903" y="1076328"/>
            <a:ext cx="2256235"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6F7CB61-AFA1-4A62-80DC-363E7EB4B465}" type="datetime1">
              <a:rPr lang="th-TH" smtClean="0"/>
              <a:t>17/09/63</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B2352A46-D093-44AB-96D7-6C580A5CAC58}" type="slidenum">
              <a:rPr lang="th-TH" smtClean="0"/>
              <a:t>‹#›</a:t>
            </a:fld>
            <a:endParaRPr lang="th-TH"/>
          </a:p>
        </p:txBody>
      </p:sp>
      <p:sp>
        <p:nvSpPr>
          <p:cNvPr id="8" name="Title 1"/>
          <p:cNvSpPr txBox="1">
            <a:spLocks/>
          </p:cNvSpPr>
          <p:nvPr userDrawn="1"/>
        </p:nvSpPr>
        <p:spPr>
          <a:xfrm>
            <a:off x="1106742" y="87476"/>
            <a:ext cx="5670630" cy="540421"/>
          </a:xfrm>
          <a:prstGeom prst="rect">
            <a:avLst/>
          </a:prstGeom>
        </p:spPr>
        <p:txBody>
          <a:bodyPr vert="horz" lIns="68580" tIns="34290" rIns="68580" bIns="34290" rtlCol="0" anchor="ctr">
            <a:normAutofit fontScale="92500" lnSpcReduction="10000"/>
          </a:bodyPr>
          <a:lstStyle>
            <a:lvl1pPr algn="ctr" defTabSz="914400" rtl="0" eaLnBrk="1" latinLnBrk="0" hangingPunct="1">
              <a:spcBef>
                <a:spcPct val="0"/>
              </a:spcBef>
              <a:buNone/>
              <a:defRPr sz="4400" b="1" kern="1200">
                <a:solidFill>
                  <a:srgbClr val="0070C0"/>
                </a:solidFill>
                <a:latin typeface="+mj-lt"/>
                <a:ea typeface="+mj-ea"/>
                <a:cs typeface="TH Sarabun New" panose="020B0500040200020003" pitchFamily="34" charset="-34"/>
              </a:defRPr>
            </a:lvl1pPr>
          </a:lstStyle>
          <a:p>
            <a:r>
              <a:rPr lang="en-US" sz="3300"/>
              <a:t>Click to edit Master title style</a:t>
            </a:r>
            <a:endParaRPr lang="th-TH" sz="3300"/>
          </a:p>
        </p:txBody>
      </p:sp>
    </p:spTree>
    <p:extLst>
      <p:ext uri="{BB962C8B-B14F-4D97-AF65-F5344CB8AC3E}">
        <p14:creationId xmlns:p14="http://schemas.microsoft.com/office/powerpoint/2010/main" val="1751294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600451"/>
            <a:ext cx="4114800" cy="425054"/>
          </a:xfrm>
        </p:spPr>
        <p:txBody>
          <a:bodyPr anchor="b"/>
          <a:lstStyle>
            <a:lvl1pPr algn="l">
              <a:defRPr sz="1500" b="1"/>
            </a:lvl1pPr>
          </a:lstStyle>
          <a:p>
            <a:r>
              <a:rPr lang="en-US"/>
              <a:t>Click to edit Master title style</a:t>
            </a:r>
            <a:endParaRPr lang="th-TH"/>
          </a:p>
        </p:txBody>
      </p:sp>
      <p:sp>
        <p:nvSpPr>
          <p:cNvPr id="3" name="Picture Placeholder 2"/>
          <p:cNvSpPr>
            <a:spLocks noGrp="1"/>
          </p:cNvSpPr>
          <p:nvPr>
            <p:ph type="pic" idx="1"/>
          </p:nvPr>
        </p:nvSpPr>
        <p:spPr>
          <a:xfrm>
            <a:off x="1344216" y="459581"/>
            <a:ext cx="41148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th-TH"/>
          </a:p>
        </p:txBody>
      </p:sp>
      <p:sp>
        <p:nvSpPr>
          <p:cNvPr id="4" name="Text Placeholder 3"/>
          <p:cNvSpPr>
            <a:spLocks noGrp="1"/>
          </p:cNvSpPr>
          <p:nvPr>
            <p:ph type="body" sz="half" idx="2"/>
          </p:nvPr>
        </p:nvSpPr>
        <p:spPr>
          <a:xfrm>
            <a:off x="1344216" y="4025505"/>
            <a:ext cx="41148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38F8A22E-09C8-48B2-BC91-034D94B87540}" type="datetime1">
              <a:rPr lang="th-TH" smtClean="0"/>
              <a:t>17/09/63</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B2352A46-D093-44AB-96D7-6C580A5CAC58}" type="slidenum">
              <a:rPr lang="th-TH" smtClean="0"/>
              <a:t>‹#›</a:t>
            </a:fld>
            <a:endParaRPr lang="th-TH"/>
          </a:p>
        </p:txBody>
      </p:sp>
    </p:spTree>
    <p:extLst>
      <p:ext uri="{BB962C8B-B14F-4D97-AF65-F5344CB8AC3E}">
        <p14:creationId xmlns:p14="http://schemas.microsoft.com/office/powerpoint/2010/main" val="16240822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597821"/>
            <a:ext cx="5829300" cy="1102519"/>
          </a:xfrm>
        </p:spPr>
        <p:txBody>
          <a:bodyPr>
            <a:noAutofit/>
          </a:bodyPr>
          <a:lstStyle>
            <a:lvl1pPr algn="ctr">
              <a:defRPr sz="3600" b="1">
                <a:latin typeface="TH Sarabun New" panose="020B0500040200020003" pitchFamily="34" charset="-34"/>
                <a:cs typeface="TH Sarabun New" panose="020B0500040200020003" pitchFamily="34" charset="-34"/>
              </a:defRPr>
            </a:lvl1pPr>
          </a:lstStyle>
          <a:p>
            <a:r>
              <a:rPr lang="en-US" dirty="0"/>
              <a:t>Click to edit Master title style</a:t>
            </a:r>
            <a:endParaRPr lang="th-TH" dirty="0"/>
          </a:p>
        </p:txBody>
      </p:sp>
      <p:sp>
        <p:nvSpPr>
          <p:cNvPr id="3" name="Subtitle 2"/>
          <p:cNvSpPr>
            <a:spLocks noGrp="1"/>
          </p:cNvSpPr>
          <p:nvPr>
            <p:ph type="subTitle" idx="1"/>
          </p:nvPr>
        </p:nvSpPr>
        <p:spPr>
          <a:xfrm>
            <a:off x="1028700" y="2914650"/>
            <a:ext cx="4800600" cy="1314450"/>
          </a:xfrm>
        </p:spPr>
        <p:txBody>
          <a:bodyPr>
            <a:noAutofit/>
          </a:bodyPr>
          <a:lstStyle>
            <a:lvl1pPr marL="0" indent="0" algn="ctr">
              <a:buNone/>
              <a:defRPr sz="2700" b="1">
                <a:solidFill>
                  <a:schemeClr val="accent1">
                    <a:lumMod val="50000"/>
                  </a:schemeClr>
                </a:solidFill>
                <a:latin typeface="TH Sarabun New" panose="020B0500040200020003" pitchFamily="34" charset="-34"/>
                <a:cs typeface="TH Sarabun New" panose="020B0500040200020003" pitchFamily="34" charset="-34"/>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endParaRPr lang="th-TH" dirty="0"/>
          </a:p>
        </p:txBody>
      </p:sp>
      <p:sp>
        <p:nvSpPr>
          <p:cNvPr id="4" name="Date Placeholder 3"/>
          <p:cNvSpPr>
            <a:spLocks noGrp="1"/>
          </p:cNvSpPr>
          <p:nvPr>
            <p:ph type="dt" sz="half" idx="10"/>
          </p:nvPr>
        </p:nvSpPr>
        <p:spPr/>
        <p:txBody>
          <a:bodyPr/>
          <a:lstStyle>
            <a:lvl1pPr>
              <a:defRPr sz="825">
                <a:solidFill>
                  <a:schemeClr val="tx1"/>
                </a:solidFill>
                <a:latin typeface="TH Sarabun New" panose="020B0500040200020003" pitchFamily="34" charset="-34"/>
                <a:cs typeface="TH Sarabun New" panose="020B0500040200020003" pitchFamily="34" charset="-34"/>
              </a:defRPr>
            </a:lvl1pPr>
          </a:lstStyle>
          <a:p>
            <a:fld id="{73627D75-0398-468E-A088-3F60E27A9A29}" type="datetime1">
              <a:rPr lang="th-TH" smtClean="0"/>
              <a:t>17/09/63</a:t>
            </a:fld>
            <a:endParaRPr lang="th-TH"/>
          </a:p>
        </p:txBody>
      </p:sp>
      <p:sp>
        <p:nvSpPr>
          <p:cNvPr id="5" name="Footer Placeholder 4"/>
          <p:cNvSpPr>
            <a:spLocks noGrp="1"/>
          </p:cNvSpPr>
          <p:nvPr>
            <p:ph type="ftr" sz="quarter" idx="11"/>
          </p:nvPr>
        </p:nvSpPr>
        <p:spPr/>
        <p:txBody>
          <a:bodyPr/>
          <a:lstStyle>
            <a:lvl1pPr>
              <a:defRPr sz="825">
                <a:solidFill>
                  <a:schemeClr val="tx1"/>
                </a:solidFill>
                <a:latin typeface="TH Sarabun New" panose="020B0500040200020003" pitchFamily="34" charset="-34"/>
                <a:cs typeface="TH Sarabun New" panose="020B0500040200020003" pitchFamily="34" charset="-34"/>
              </a:defRPr>
            </a:lvl1pPr>
          </a:lstStyle>
          <a:p>
            <a:endParaRPr lang="th-TH"/>
          </a:p>
        </p:txBody>
      </p:sp>
      <p:sp>
        <p:nvSpPr>
          <p:cNvPr id="6" name="Slide Number Placeholder 5"/>
          <p:cNvSpPr>
            <a:spLocks noGrp="1"/>
          </p:cNvSpPr>
          <p:nvPr>
            <p:ph type="sldNum" sz="quarter" idx="12"/>
          </p:nvPr>
        </p:nvSpPr>
        <p:spPr/>
        <p:txBody>
          <a:bodyPr/>
          <a:lstStyle>
            <a:lvl1pPr>
              <a:defRPr sz="1350">
                <a:solidFill>
                  <a:schemeClr val="tx1"/>
                </a:solidFill>
                <a:latin typeface="TH Sarabun New" panose="020B0500040200020003" pitchFamily="34" charset="-34"/>
                <a:cs typeface="TH Sarabun New" panose="020B0500040200020003" pitchFamily="34" charset="-34"/>
              </a:defRPr>
            </a:lvl1pPr>
          </a:lstStyle>
          <a:p>
            <a:fld id="{B2352A46-D093-44AB-96D7-6C580A5CAC58}" type="slidenum">
              <a:rPr lang="th-TH" smtClean="0"/>
              <a:t>‹#›</a:t>
            </a:fld>
            <a:endParaRPr lang="th-TH"/>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116" y="4768708"/>
            <a:ext cx="719599" cy="295376"/>
          </a:xfrm>
          <a:prstGeom prst="rect">
            <a:avLst/>
          </a:prstGeom>
        </p:spPr>
      </p:pic>
    </p:spTree>
    <p:extLst>
      <p:ext uri="{BB962C8B-B14F-4D97-AF65-F5344CB8AC3E}">
        <p14:creationId xmlns:p14="http://schemas.microsoft.com/office/powerpoint/2010/main" val="1938100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cs typeface="+mn-cs"/>
              </a:defRPr>
            </a:lvl1pPr>
          </a:lstStyle>
          <a:p>
            <a:fld id="{A7EDE951-39F9-4244-9093-431B94BE6BEF}" type="datetime1">
              <a:rPr lang="th-TH" smtClean="0"/>
              <a:t>17/09/63</a:t>
            </a:fld>
            <a:endParaRPr lang="th-TH"/>
          </a:p>
        </p:txBody>
      </p:sp>
      <p:sp>
        <p:nvSpPr>
          <p:cNvPr id="3" name="Footer Placeholder 2"/>
          <p:cNvSpPr>
            <a:spLocks noGrp="1"/>
          </p:cNvSpPr>
          <p:nvPr>
            <p:ph type="ftr" sz="quarter" idx="11"/>
          </p:nvPr>
        </p:nvSpPr>
        <p:spPr/>
        <p:txBody>
          <a:bodyPr/>
          <a:lstStyle>
            <a:lvl1pPr>
              <a:defRPr>
                <a:cs typeface="+mn-cs"/>
              </a:defRPr>
            </a:lvl1pPr>
          </a:lstStyle>
          <a:p>
            <a:endParaRPr lang="th-TH"/>
          </a:p>
        </p:txBody>
      </p:sp>
      <p:sp>
        <p:nvSpPr>
          <p:cNvPr id="4" name="Slide Number Placeholder 3"/>
          <p:cNvSpPr>
            <a:spLocks noGrp="1"/>
          </p:cNvSpPr>
          <p:nvPr>
            <p:ph type="sldNum" sz="quarter" idx="12"/>
          </p:nvPr>
        </p:nvSpPr>
        <p:spPr/>
        <p:txBody>
          <a:bodyPr/>
          <a:lstStyle>
            <a:lvl1pPr>
              <a:defRPr>
                <a:cs typeface="+mn-cs"/>
              </a:defRPr>
            </a:lvl1pPr>
          </a:lstStyle>
          <a:p>
            <a:fld id="{B2352A46-D093-44AB-96D7-6C580A5CAC58}" type="slidenum">
              <a:rPr lang="th-TH" smtClean="0"/>
              <a:t>‹#›</a:t>
            </a:fld>
            <a:endParaRPr lang="th-TH"/>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308" y="-8467"/>
            <a:ext cx="6804491" cy="5157000"/>
          </a:xfrm>
          <a:prstGeom prst="rect">
            <a:avLst/>
          </a:prstGeom>
        </p:spPr>
      </p:pic>
    </p:spTree>
    <p:extLst>
      <p:ext uri="{BB962C8B-B14F-4D97-AF65-F5344CB8AC3E}">
        <p14:creationId xmlns:p14="http://schemas.microsoft.com/office/powerpoint/2010/main" val="19549757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00374" y="195486"/>
            <a:ext cx="1314983" cy="648072"/>
          </a:xfrm>
          <a:prstGeom prst="rect">
            <a:avLst/>
          </a:prstGeom>
        </p:spPr>
      </p:pic>
      <p:sp>
        <p:nvSpPr>
          <p:cNvPr id="14" name="Freeform 13"/>
          <p:cNvSpPr/>
          <p:nvPr userDrawn="1"/>
        </p:nvSpPr>
        <p:spPr>
          <a:xfrm>
            <a:off x="-12584" y="-6292"/>
            <a:ext cx="6870584" cy="5165521"/>
          </a:xfrm>
          <a:custGeom>
            <a:avLst/>
            <a:gdLst>
              <a:gd name="connsiteX0" fmla="*/ 0 w 9160778"/>
              <a:gd name="connsiteY0" fmla="*/ 6870583 h 6887361"/>
              <a:gd name="connsiteX1" fmla="*/ 0 w 9160778"/>
              <a:gd name="connsiteY1" fmla="*/ 0 h 6887361"/>
              <a:gd name="connsiteX2" fmla="*/ 5662569 w 9160778"/>
              <a:gd name="connsiteY2" fmla="*/ 0 h 6887361"/>
              <a:gd name="connsiteX3" fmla="*/ 9160778 w 9160778"/>
              <a:gd name="connsiteY3" fmla="*/ 6887361 h 6887361"/>
              <a:gd name="connsiteX4" fmla="*/ 0 w 9160778"/>
              <a:gd name="connsiteY4" fmla="*/ 6870583 h 68873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0778" h="6887361">
                <a:moveTo>
                  <a:pt x="0" y="6870583"/>
                </a:moveTo>
                <a:lnTo>
                  <a:pt x="0" y="0"/>
                </a:lnTo>
                <a:lnTo>
                  <a:pt x="5662569" y="0"/>
                </a:lnTo>
                <a:lnTo>
                  <a:pt x="9160778" y="6887361"/>
                </a:lnTo>
                <a:lnTo>
                  <a:pt x="0" y="6870583"/>
                </a:lnTo>
                <a:close/>
              </a:path>
            </a:pathLst>
          </a:custGeom>
          <a:solidFill>
            <a:srgbClr val="80B8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th-TH" sz="900" dirty="0">
              <a:solidFill>
                <a:prstClr val="white"/>
              </a:solidFill>
            </a:endParaRPr>
          </a:p>
          <a:p>
            <a:r>
              <a:rPr lang="th-TH" sz="2400" dirty="0">
                <a:solidFill>
                  <a:prstClr val="white"/>
                </a:solidFill>
              </a:rPr>
              <a:t>	สถาบันวิจัยเพื่อการพัฒนาประเทศไทย</a:t>
            </a:r>
            <a:endParaRPr lang="th-TH" sz="1800" dirty="0">
              <a:solidFill>
                <a:prstClr val="white"/>
              </a:solidFill>
            </a:endParaRPr>
          </a:p>
        </p:txBody>
      </p:sp>
      <p:sp>
        <p:nvSpPr>
          <p:cNvPr id="2" name="Title 1"/>
          <p:cNvSpPr>
            <a:spLocks noGrp="1"/>
          </p:cNvSpPr>
          <p:nvPr>
            <p:ph type="ctrTitle"/>
          </p:nvPr>
        </p:nvSpPr>
        <p:spPr>
          <a:xfrm>
            <a:off x="514350" y="1597821"/>
            <a:ext cx="4534830" cy="1459985"/>
          </a:xfrm>
        </p:spPr>
        <p:txBody>
          <a:bodyPr anchor="t"/>
          <a:lstStyle>
            <a:lvl1pPr>
              <a:defRPr sz="3600" b="1">
                <a:solidFill>
                  <a:schemeClr val="bg1"/>
                </a:solidFill>
                <a:effectLst>
                  <a:outerShdw blurRad="38100" dist="38100" dir="2700000" algn="tl">
                    <a:srgbClr val="000000">
                      <a:alpha val="43137"/>
                    </a:srgbClr>
                  </a:outerShdw>
                </a:effectLst>
                <a:latin typeface="+mj-lt"/>
                <a:cs typeface="TH Sarabun New" panose="020B0500040200020003" pitchFamily="34" charset="-34"/>
              </a:defRPr>
            </a:lvl1pPr>
          </a:lstStyle>
          <a:p>
            <a:r>
              <a:rPr lang="en-US"/>
              <a:t>Click to edit Master title style</a:t>
            </a:r>
            <a:endParaRPr lang="th-TH" dirty="0"/>
          </a:p>
        </p:txBody>
      </p:sp>
      <p:sp>
        <p:nvSpPr>
          <p:cNvPr id="3" name="Subtitle 2"/>
          <p:cNvSpPr>
            <a:spLocks noGrp="1"/>
          </p:cNvSpPr>
          <p:nvPr>
            <p:ph type="subTitle" idx="1"/>
          </p:nvPr>
        </p:nvSpPr>
        <p:spPr>
          <a:xfrm>
            <a:off x="518610" y="3111810"/>
            <a:ext cx="5016624" cy="432048"/>
          </a:xfrm>
        </p:spPr>
        <p:txBody>
          <a:bodyPr/>
          <a:lstStyle>
            <a:lvl1pPr marL="0" indent="0" algn="l">
              <a:buNone/>
              <a:defRPr sz="2700" b="1">
                <a:solidFill>
                  <a:schemeClr val="bg1"/>
                </a:solidFill>
                <a:latin typeface="+mn-lt"/>
                <a:cs typeface="TH Sarabun New" panose="020B0500040200020003" pitchFamily="34" charset="-34"/>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th-TH" dirty="0"/>
          </a:p>
        </p:txBody>
      </p:sp>
      <p:sp>
        <p:nvSpPr>
          <p:cNvPr id="4" name="Date Placeholder 3"/>
          <p:cNvSpPr>
            <a:spLocks noGrp="1"/>
          </p:cNvSpPr>
          <p:nvPr>
            <p:ph type="dt" sz="half" idx="10"/>
          </p:nvPr>
        </p:nvSpPr>
        <p:spPr/>
        <p:txBody>
          <a:bodyPr/>
          <a:lstStyle>
            <a:lvl1pPr>
              <a:defRPr sz="825">
                <a:solidFill>
                  <a:schemeClr val="tx1"/>
                </a:solidFill>
                <a:latin typeface="TH Sarabun New" panose="020B0500040200020003" pitchFamily="34" charset="-34"/>
                <a:cs typeface="+mn-cs"/>
              </a:defRPr>
            </a:lvl1pPr>
          </a:lstStyle>
          <a:p>
            <a:fld id="{2BB78387-842F-40E9-801A-9DB08A3FC171}"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11"/>
          </p:nvPr>
        </p:nvSpPr>
        <p:spPr/>
        <p:txBody>
          <a:bodyPr/>
          <a:lstStyle>
            <a:lvl1pPr>
              <a:defRPr sz="825">
                <a:solidFill>
                  <a:schemeClr val="tx1"/>
                </a:solidFill>
                <a:latin typeface="TH Sarabun New" panose="020B0500040200020003" pitchFamily="34" charset="-34"/>
                <a:cs typeface="+mn-cs"/>
              </a:defRPr>
            </a:lvl1pPr>
          </a:lstStyle>
          <a:p>
            <a:endParaRPr lang="th-TH">
              <a:solidFill>
                <a:prstClr val="black"/>
              </a:solidFill>
            </a:endParaRPr>
          </a:p>
        </p:txBody>
      </p:sp>
      <p:sp>
        <p:nvSpPr>
          <p:cNvPr id="6" name="Slide Number Placeholder 5"/>
          <p:cNvSpPr>
            <a:spLocks noGrp="1"/>
          </p:cNvSpPr>
          <p:nvPr>
            <p:ph type="sldNum" sz="quarter" idx="12"/>
          </p:nvPr>
        </p:nvSpPr>
        <p:spPr>
          <a:xfrm>
            <a:off x="5248948" y="4767264"/>
            <a:ext cx="1528424" cy="273844"/>
          </a:xfrm>
        </p:spPr>
        <p:txBody>
          <a:bodyPr/>
          <a:lstStyle>
            <a:lvl1pPr>
              <a:defRPr sz="1500">
                <a:solidFill>
                  <a:schemeClr val="tx1"/>
                </a:solidFill>
                <a:latin typeface="TH Sarabun New" panose="020B0500040200020003" pitchFamily="34" charset="-34"/>
                <a:cs typeface="+mn-cs"/>
              </a:defRPr>
            </a:lvl1pPr>
          </a:lstStyle>
          <a:p>
            <a:fld id="{2BBA52F3-BB87-47C9-8F58-716823F9E311}" type="slidenum">
              <a:rPr lang="th-TH" smtClean="0">
                <a:solidFill>
                  <a:prstClr val="black"/>
                </a:solidFill>
              </a:rPr>
              <a:pPr/>
              <a:t>‹#›</a:t>
            </a:fld>
            <a:endParaRPr lang="th-TH" dirty="0">
              <a:solidFill>
                <a:prstClr val="black"/>
              </a:solidFill>
            </a:endParaRPr>
          </a:p>
        </p:txBody>
      </p:sp>
      <p:sp>
        <p:nvSpPr>
          <p:cNvPr id="13" name="Text Placeholder 12"/>
          <p:cNvSpPr>
            <a:spLocks noGrp="1"/>
          </p:cNvSpPr>
          <p:nvPr>
            <p:ph type="body" sz="quarter" idx="13"/>
          </p:nvPr>
        </p:nvSpPr>
        <p:spPr>
          <a:xfrm>
            <a:off x="513160" y="3598070"/>
            <a:ext cx="5444703" cy="864394"/>
          </a:xfrm>
        </p:spPr>
        <p:txBody>
          <a:bodyPr>
            <a:normAutofit/>
          </a:bodyPr>
          <a:lstStyle>
            <a:lvl1pPr marL="0" indent="0">
              <a:buNone/>
              <a:defRPr sz="1800">
                <a:solidFill>
                  <a:schemeClr val="bg1"/>
                </a:solidFill>
                <a:cs typeface="+mn-cs"/>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Tree>
    <p:extLst>
      <p:ext uri="{BB962C8B-B14F-4D97-AF65-F5344CB8AC3E}">
        <p14:creationId xmlns:p14="http://schemas.microsoft.com/office/powerpoint/2010/main" val="1618037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cs typeface="+mn-cs"/>
              </a:defRPr>
            </a:lvl1pPr>
          </a:lstStyle>
          <a:p>
            <a:fld id="{2152B9B7-DA9E-4643-83B5-7DF8F299CE2B}" type="datetime1">
              <a:rPr lang="th-TH" smtClean="0">
                <a:solidFill>
                  <a:prstClr val="black"/>
                </a:solidFill>
              </a:rPr>
              <a:t>17/09/63</a:t>
            </a:fld>
            <a:endParaRPr lang="th-TH" dirty="0">
              <a:solidFill>
                <a:prstClr val="black"/>
              </a:solidFill>
            </a:endParaRPr>
          </a:p>
        </p:txBody>
      </p:sp>
      <p:sp>
        <p:nvSpPr>
          <p:cNvPr id="3" name="Footer Placeholder 2"/>
          <p:cNvSpPr>
            <a:spLocks noGrp="1"/>
          </p:cNvSpPr>
          <p:nvPr>
            <p:ph type="ftr" sz="quarter" idx="11"/>
          </p:nvPr>
        </p:nvSpPr>
        <p:spPr/>
        <p:txBody>
          <a:bodyPr/>
          <a:lstStyle>
            <a:lvl1pPr>
              <a:defRPr>
                <a:cs typeface="+mn-cs"/>
              </a:defRPr>
            </a:lvl1pPr>
          </a:lstStyle>
          <a:p>
            <a:endParaRPr lang="th-TH" dirty="0">
              <a:solidFill>
                <a:prstClr val="black"/>
              </a:solidFill>
            </a:endParaRPr>
          </a:p>
        </p:txBody>
      </p:sp>
      <p:sp>
        <p:nvSpPr>
          <p:cNvPr id="4" name="Slide Number Placeholder 3"/>
          <p:cNvSpPr>
            <a:spLocks noGrp="1"/>
          </p:cNvSpPr>
          <p:nvPr>
            <p:ph type="sldNum" sz="quarter" idx="12"/>
          </p:nvPr>
        </p:nvSpPr>
        <p:spPr/>
        <p:txBody>
          <a:bodyPr/>
          <a:lstStyle>
            <a:lvl1pPr>
              <a:defRPr>
                <a:cs typeface="+mn-cs"/>
              </a:defRPr>
            </a:lvl1pPr>
          </a:lstStyle>
          <a:p>
            <a:fld id="{2BBA52F3-BB87-47C9-8F58-716823F9E311}"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9329574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a:t>Click to edit Master title style</a:t>
            </a:r>
            <a:endParaRPr lang="th-TH" dirty="0"/>
          </a:p>
        </p:txBody>
      </p:sp>
      <p:sp>
        <p:nvSpPr>
          <p:cNvPr id="3" name="Content Placeholder 2"/>
          <p:cNvSpPr>
            <a:spLocks noGrp="1"/>
          </p:cNvSpPr>
          <p:nvPr>
            <p:ph idx="1"/>
          </p:nvPr>
        </p:nvSpPr>
        <p:spPr/>
        <p:txBody>
          <a:bodyPr/>
          <a:lstStyle>
            <a:lvl1pPr>
              <a:defRPr>
                <a:solidFill>
                  <a:schemeClr val="tx1">
                    <a:lumMod val="95000"/>
                    <a:lumOff val="5000"/>
                  </a:schemeClr>
                </a:solidFill>
              </a:defRPr>
            </a:lvl1pPr>
            <a:lvl2pPr>
              <a:defRPr>
                <a:solidFill>
                  <a:schemeClr val="tx1">
                    <a:lumMod val="95000"/>
                    <a:lumOff val="5000"/>
                  </a:schemeClr>
                </a:solidFill>
              </a:defRPr>
            </a:lvl2pPr>
            <a:lvl3pPr marL="857250" indent="-171450">
              <a:buFont typeface="Wingdings" pitchFamily="2" charset="2"/>
              <a:buChar char="§"/>
              <a:defRPr>
                <a:solidFill>
                  <a:schemeClr val="tx1">
                    <a:lumMod val="95000"/>
                    <a:lumOff val="5000"/>
                  </a:schemeClr>
                </a:solidFill>
              </a:defRPr>
            </a:lvl3pPr>
            <a:lvl4pPr marL="1200150" indent="-171450">
              <a:buFont typeface="Courier New" pitchFamily="49" charset="0"/>
              <a:buChar char="o"/>
              <a:defRPr>
                <a:solidFill>
                  <a:schemeClr val="tx1">
                    <a:lumMod val="95000"/>
                    <a:lumOff val="5000"/>
                  </a:schemeClr>
                </a:solidFill>
              </a:defRPr>
            </a:lvl4pPr>
            <a:lvl5pPr>
              <a:defRPr>
                <a:solidFill>
                  <a:schemeClr val="tx1">
                    <a:lumMod val="95000"/>
                    <a:lumOff val="5000"/>
                  </a:schemeClr>
                </a:solidFill>
              </a:defRPr>
            </a:lvl5pPr>
            <a:lvl6pPr>
              <a:defRPr>
                <a:solidFill>
                  <a:schemeClr val="bg1"/>
                </a:solidFill>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Date Placeholder 3"/>
          <p:cNvSpPr>
            <a:spLocks noGrp="1"/>
          </p:cNvSpPr>
          <p:nvPr>
            <p:ph type="dt" sz="half" idx="10"/>
          </p:nvPr>
        </p:nvSpPr>
        <p:spPr/>
        <p:txBody>
          <a:bodyPr/>
          <a:lstStyle>
            <a:lvl1pPr>
              <a:defRPr>
                <a:cs typeface="+mn-cs"/>
              </a:defRPr>
            </a:lvl1pPr>
          </a:lstStyle>
          <a:p>
            <a:fld id="{F6BDE376-0AE6-4006-96FB-5423B4C7185B}"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11"/>
          </p:nvPr>
        </p:nvSpPr>
        <p:spPr/>
        <p:txBody>
          <a:bodyPr/>
          <a:lstStyle>
            <a:lvl1pPr>
              <a:defRPr>
                <a:cs typeface="+mn-cs"/>
              </a:defRPr>
            </a:lvl1pPr>
          </a:lstStyle>
          <a:p>
            <a:endParaRPr lang="th-TH">
              <a:solidFill>
                <a:prstClr val="black"/>
              </a:solidFill>
            </a:endParaRPr>
          </a:p>
        </p:txBody>
      </p:sp>
      <p:sp>
        <p:nvSpPr>
          <p:cNvPr id="6" name="Slide Number Placeholder 5"/>
          <p:cNvSpPr>
            <a:spLocks noGrp="1"/>
          </p:cNvSpPr>
          <p:nvPr>
            <p:ph type="sldNum" sz="quarter" idx="12"/>
          </p:nvPr>
        </p:nvSpPr>
        <p:spPr/>
        <p:txBody>
          <a:bodyPr/>
          <a:lstStyle>
            <a:lvl1pPr>
              <a:defRPr>
                <a:cs typeface="+mn-cs"/>
              </a:defRPr>
            </a:lvl1pPr>
          </a:lstStyle>
          <a:p>
            <a:fld id="{2BBA52F3-BB87-47C9-8F58-716823F9E311}" type="slidenum">
              <a:rPr lang="th-TH" smtClean="0">
                <a:solidFill>
                  <a:prstClr val="black"/>
                </a:solidFill>
              </a:rPr>
              <a:pPr/>
              <a:t>‹#›</a:t>
            </a:fld>
            <a:endParaRPr lang="th-TH" dirty="0">
              <a:solidFill>
                <a:prstClr val="black"/>
              </a:solidFill>
            </a:endParaRPr>
          </a:p>
        </p:txBody>
      </p:sp>
    </p:spTree>
    <p:extLst>
      <p:ext uri="{BB962C8B-B14F-4D97-AF65-F5344CB8AC3E}">
        <p14:creationId xmlns:p14="http://schemas.microsoft.com/office/powerpoint/2010/main" val="1907927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a:t>Click to edit Master title style</a:t>
            </a:r>
            <a:endParaRPr lang="th-TH" dirty="0"/>
          </a:p>
        </p:txBody>
      </p:sp>
      <p:sp>
        <p:nvSpPr>
          <p:cNvPr id="3" name="Content Placeholder 2"/>
          <p:cNvSpPr>
            <a:spLocks noGrp="1"/>
          </p:cNvSpPr>
          <p:nvPr>
            <p:ph idx="1"/>
          </p:nvPr>
        </p:nvSpPr>
        <p:spPr/>
        <p:txBody>
          <a:bodyPr/>
          <a:lstStyle>
            <a:lvl3pPr marL="857250" indent="-171450">
              <a:buFont typeface="Wingdings" pitchFamily="2" charset="2"/>
              <a:buChar char="§"/>
              <a:defRPr/>
            </a:lvl3pPr>
            <a:lvl4pPr marL="1200150" indent="-171450">
              <a:buFont typeface="Courier New" pitchFamily="49" charset="0"/>
              <a:buChar char="o"/>
              <a:defRPr/>
            </a:lvl4pPr>
            <a:lvl5pPr>
              <a:defRPr>
                <a:solidFill>
                  <a:schemeClr val="accent4">
                    <a:lumMod val="60000"/>
                    <a:lumOff val="40000"/>
                  </a:schemeClr>
                </a:solidFill>
              </a:defRPr>
            </a:lvl5pPr>
            <a:lvl6pPr>
              <a:defRPr>
                <a:solidFill>
                  <a:schemeClr val="bg1"/>
                </a:solidFill>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Date Placeholder 3"/>
          <p:cNvSpPr>
            <a:spLocks noGrp="1"/>
          </p:cNvSpPr>
          <p:nvPr>
            <p:ph type="dt" sz="half" idx="10"/>
          </p:nvPr>
        </p:nvSpPr>
        <p:spPr/>
        <p:txBody>
          <a:bodyPr/>
          <a:lstStyle>
            <a:lvl1pPr>
              <a:defRPr>
                <a:cs typeface="+mn-cs"/>
              </a:defRPr>
            </a:lvl1pPr>
          </a:lstStyle>
          <a:p>
            <a:fld id="{F703E4A2-CC27-4D81-A4AE-101F5E22C2BC}" type="datetime1">
              <a:rPr lang="th-TH" smtClean="0"/>
              <a:t>17/09/63</a:t>
            </a:fld>
            <a:endParaRPr lang="th-TH"/>
          </a:p>
        </p:txBody>
      </p:sp>
      <p:sp>
        <p:nvSpPr>
          <p:cNvPr id="5" name="Footer Placeholder 4"/>
          <p:cNvSpPr>
            <a:spLocks noGrp="1"/>
          </p:cNvSpPr>
          <p:nvPr>
            <p:ph type="ftr" sz="quarter" idx="11"/>
          </p:nvPr>
        </p:nvSpPr>
        <p:spPr/>
        <p:txBody>
          <a:bodyPr/>
          <a:lstStyle>
            <a:lvl1pPr>
              <a:defRPr>
                <a:cs typeface="+mn-cs"/>
              </a:defRPr>
            </a:lvl1pPr>
          </a:lstStyle>
          <a:p>
            <a:endParaRPr lang="th-TH"/>
          </a:p>
        </p:txBody>
      </p:sp>
      <p:sp>
        <p:nvSpPr>
          <p:cNvPr id="6" name="Slide Number Placeholder 5"/>
          <p:cNvSpPr>
            <a:spLocks noGrp="1"/>
          </p:cNvSpPr>
          <p:nvPr>
            <p:ph type="sldNum" sz="quarter" idx="12"/>
          </p:nvPr>
        </p:nvSpPr>
        <p:spPr/>
        <p:txBody>
          <a:bodyPr/>
          <a:lstStyle>
            <a:lvl1pPr>
              <a:defRPr>
                <a:cs typeface="+mn-cs"/>
              </a:defRPr>
            </a:lvl1pPr>
          </a:lstStyle>
          <a:p>
            <a:fld id="{B2352A46-D093-44AB-96D7-6C580A5CAC58}" type="slidenum">
              <a:rPr lang="th-TH" smtClean="0"/>
              <a:t>‹#›</a:t>
            </a:fld>
            <a:endParaRPr lang="th-TH"/>
          </a:p>
        </p:txBody>
      </p:sp>
      <p:cxnSp>
        <p:nvCxnSpPr>
          <p:cNvPr id="8" name="Straight Connector 7"/>
          <p:cNvCxnSpPr/>
          <p:nvPr userDrawn="1"/>
        </p:nvCxnSpPr>
        <p:spPr>
          <a:xfrm>
            <a:off x="162000" y="676021"/>
            <a:ext cx="6534000"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1956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4135" y="1666345"/>
            <a:ext cx="5829300" cy="1021556"/>
          </a:xfrm>
        </p:spPr>
        <p:txBody>
          <a:bodyPr anchor="ctr">
            <a:normAutofit/>
          </a:bodyPr>
          <a:lstStyle>
            <a:lvl1pPr algn="ctr">
              <a:defRPr sz="2700" b="1" cap="all"/>
            </a:lvl1pPr>
          </a:lstStyle>
          <a:p>
            <a:r>
              <a:rPr lang="en-US"/>
              <a:t>Click to edit Master title style</a:t>
            </a:r>
            <a:endParaRPr lang="th-TH" dirty="0"/>
          </a:p>
        </p:txBody>
      </p:sp>
      <p:sp>
        <p:nvSpPr>
          <p:cNvPr id="3" name="Text Placeholder 2"/>
          <p:cNvSpPr>
            <a:spLocks noGrp="1"/>
          </p:cNvSpPr>
          <p:nvPr>
            <p:ph type="body" idx="1"/>
          </p:nvPr>
        </p:nvSpPr>
        <p:spPr>
          <a:xfrm>
            <a:off x="541735" y="2688748"/>
            <a:ext cx="5829300" cy="1125140"/>
          </a:xfrm>
        </p:spPr>
        <p:txBody>
          <a:bodyPr anchor="b"/>
          <a:lstStyle>
            <a:lvl1pPr marL="0" indent="0">
              <a:buNone/>
              <a:defRPr sz="120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sz="675"/>
            </a:lvl1pPr>
          </a:lstStyle>
          <a:p>
            <a:fld id="{DFC1D5E9-E676-4F93-A37F-226BD0DDE15E}"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11"/>
          </p:nvPr>
        </p:nvSpPr>
        <p:spPr/>
        <p:txBody>
          <a:bodyPr/>
          <a:lstStyle>
            <a:lvl1pPr>
              <a:defRPr sz="675"/>
            </a:lvl1pPr>
          </a:lstStyle>
          <a:p>
            <a:endParaRPr lang="th-TH">
              <a:solidFill>
                <a:prstClr val="black"/>
              </a:solidFill>
            </a:endParaRPr>
          </a:p>
        </p:txBody>
      </p:sp>
      <p:sp>
        <p:nvSpPr>
          <p:cNvPr id="6" name="Slide Number Placeholder 5"/>
          <p:cNvSpPr>
            <a:spLocks noGrp="1"/>
          </p:cNvSpPr>
          <p:nvPr>
            <p:ph type="sldNum" sz="quarter" idx="12"/>
          </p:nvPr>
        </p:nvSpPr>
        <p:spPr/>
        <p:txBody>
          <a:bodyPr/>
          <a:lstStyle>
            <a:lvl1pPr>
              <a:defRPr sz="900"/>
            </a:lvl1pPr>
          </a:lstStyle>
          <a:p>
            <a:fld id="{2BBA52F3-BB87-47C9-8F58-716823F9E311}"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2904468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905470"/>
            <a:ext cx="3028950" cy="3394472"/>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905470"/>
            <a:ext cx="3028950" cy="3394472"/>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5" name="Date Placeholder 4"/>
          <p:cNvSpPr>
            <a:spLocks noGrp="1"/>
          </p:cNvSpPr>
          <p:nvPr>
            <p:ph type="dt" sz="half" idx="10"/>
          </p:nvPr>
        </p:nvSpPr>
        <p:spPr/>
        <p:txBody>
          <a:bodyPr/>
          <a:lstStyle/>
          <a:p>
            <a:fld id="{AF442FF5-E05C-4D2B-B5A9-7A67AC8BF055}"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10792037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342900" y="897565"/>
            <a:ext cx="3030141" cy="47982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377386"/>
            <a:ext cx="3030141" cy="2963466"/>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3483772" y="897565"/>
            <a:ext cx="3031331" cy="47982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2" y="1377386"/>
            <a:ext cx="3031331" cy="2963466"/>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D8211F41-4F5B-4F83-8FFA-EAAFF5CA3B2A}" type="datetime1">
              <a:rPr lang="th-TH" smtClean="0">
                <a:solidFill>
                  <a:prstClr val="black"/>
                </a:solidFill>
              </a:rPr>
              <a:t>17/09/63</a:t>
            </a:fld>
            <a:endParaRPr lang="th-TH">
              <a:solidFill>
                <a:prstClr val="black"/>
              </a:solidFill>
            </a:endParaRPr>
          </a:p>
        </p:txBody>
      </p:sp>
      <p:sp>
        <p:nvSpPr>
          <p:cNvPr id="8" name="Footer Placeholder 7"/>
          <p:cNvSpPr>
            <a:spLocks noGrp="1"/>
          </p:cNvSpPr>
          <p:nvPr>
            <p:ph type="ftr" sz="quarter" idx="11"/>
          </p:nvPr>
        </p:nvSpPr>
        <p:spPr/>
        <p:txBody>
          <a:bodyPr/>
          <a:lstStyle/>
          <a:p>
            <a:endParaRPr lang="th-TH">
              <a:solidFill>
                <a:prstClr val="black"/>
              </a:solidFill>
            </a:endParaRPr>
          </a:p>
        </p:txBody>
      </p:sp>
      <p:sp>
        <p:nvSpPr>
          <p:cNvPr id="9" name="Slide Number Placeholder 8"/>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3005285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156565E1-3C12-41C5-A232-1A28E177E6ED}"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625755"/>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2823739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951570"/>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310DAC5F-9D98-47D4-A0C0-43BBE9EBA89F}"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73376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9" name="Content Placeholder 3"/>
          <p:cNvSpPr>
            <a:spLocks noGrp="1"/>
          </p:cNvSpPr>
          <p:nvPr>
            <p:ph sz="half" idx="14"/>
          </p:nvPr>
        </p:nvSpPr>
        <p:spPr>
          <a:xfrm>
            <a:off x="3493908" y="273376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19466811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9CE50D49-155B-489C-A826-7D4604852C8F}"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679761"/>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7443017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D454317F-1C44-4357-8A98-455BDB64D21B}"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71231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9" name="Content Placeholder 3"/>
          <p:cNvSpPr>
            <a:spLocks noGrp="1"/>
          </p:cNvSpPr>
          <p:nvPr>
            <p:ph sz="half" idx="14"/>
          </p:nvPr>
        </p:nvSpPr>
        <p:spPr>
          <a:xfrm>
            <a:off x="3493908" y="271231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3264781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342900" y="897567"/>
            <a:ext cx="303014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129848"/>
            <a:ext cx="303014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3483772" y="897567"/>
            <a:ext cx="303133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2" y="1129848"/>
            <a:ext cx="303133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606A4066-FF08-43C3-82BC-6591C3B23D46}" type="datetime1">
              <a:rPr lang="th-TH" smtClean="0">
                <a:solidFill>
                  <a:prstClr val="black"/>
                </a:solidFill>
              </a:rPr>
              <a:t>17/09/63</a:t>
            </a:fld>
            <a:endParaRPr lang="th-TH">
              <a:solidFill>
                <a:prstClr val="black"/>
              </a:solidFill>
            </a:endParaRPr>
          </a:p>
        </p:txBody>
      </p:sp>
      <p:sp>
        <p:nvSpPr>
          <p:cNvPr id="8" name="Footer Placeholder 7"/>
          <p:cNvSpPr>
            <a:spLocks noGrp="1"/>
          </p:cNvSpPr>
          <p:nvPr>
            <p:ph type="ftr" sz="quarter" idx="11"/>
          </p:nvPr>
        </p:nvSpPr>
        <p:spPr/>
        <p:txBody>
          <a:bodyPr/>
          <a:lstStyle/>
          <a:p>
            <a:endParaRPr lang="th-TH">
              <a:solidFill>
                <a:prstClr val="black"/>
              </a:solidFill>
            </a:endParaRPr>
          </a:p>
        </p:txBody>
      </p:sp>
      <p:sp>
        <p:nvSpPr>
          <p:cNvPr id="9" name="Slide Number Placeholder 8"/>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10" name="Text Placeholder 2"/>
          <p:cNvSpPr>
            <a:spLocks noGrp="1"/>
          </p:cNvSpPr>
          <p:nvPr>
            <p:ph type="body" idx="13"/>
          </p:nvPr>
        </p:nvSpPr>
        <p:spPr>
          <a:xfrm>
            <a:off x="350658" y="2711279"/>
            <a:ext cx="303014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3"/>
          <p:cNvSpPr>
            <a:spLocks noGrp="1"/>
          </p:cNvSpPr>
          <p:nvPr>
            <p:ph sz="half" idx="14"/>
          </p:nvPr>
        </p:nvSpPr>
        <p:spPr>
          <a:xfrm>
            <a:off x="350658" y="2943561"/>
            <a:ext cx="303014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12" name="Text Placeholder 4"/>
          <p:cNvSpPr>
            <a:spLocks noGrp="1"/>
          </p:cNvSpPr>
          <p:nvPr>
            <p:ph type="body" sz="quarter" idx="15"/>
          </p:nvPr>
        </p:nvSpPr>
        <p:spPr>
          <a:xfrm>
            <a:off x="3491529" y="2711279"/>
            <a:ext cx="303133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5"/>
          <p:cNvSpPr>
            <a:spLocks noGrp="1"/>
          </p:cNvSpPr>
          <p:nvPr>
            <p:ph sz="quarter" idx="16"/>
          </p:nvPr>
        </p:nvSpPr>
        <p:spPr>
          <a:xfrm>
            <a:off x="3491529" y="2943561"/>
            <a:ext cx="303133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25346436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Date Placeholder 2"/>
          <p:cNvSpPr>
            <a:spLocks noGrp="1"/>
          </p:cNvSpPr>
          <p:nvPr>
            <p:ph type="dt" sz="half" idx="10"/>
          </p:nvPr>
        </p:nvSpPr>
        <p:spPr/>
        <p:txBody>
          <a:bodyPr/>
          <a:lstStyle/>
          <a:p>
            <a:fld id="{5B983A41-F931-4B57-885D-2A2009A7616A}" type="datetime1">
              <a:rPr lang="th-TH" smtClean="0">
                <a:solidFill>
                  <a:prstClr val="black"/>
                </a:solidFill>
              </a:rPr>
              <a:t>17/09/63</a:t>
            </a:fld>
            <a:endParaRPr lang="th-TH">
              <a:solidFill>
                <a:prstClr val="black"/>
              </a:solidFill>
            </a:endParaRPr>
          </a:p>
        </p:txBody>
      </p:sp>
      <p:sp>
        <p:nvSpPr>
          <p:cNvPr id="4" name="Footer Placeholder 3"/>
          <p:cNvSpPr>
            <a:spLocks noGrp="1"/>
          </p:cNvSpPr>
          <p:nvPr>
            <p:ph type="ftr" sz="quarter" idx="11"/>
          </p:nvPr>
        </p:nvSpPr>
        <p:spPr/>
        <p:txBody>
          <a:bodyPr/>
          <a:lstStyle/>
          <a:p>
            <a:endParaRPr lang="th-TH">
              <a:solidFill>
                <a:prstClr val="black"/>
              </a:solidFill>
            </a:endParaRPr>
          </a:p>
        </p:txBody>
      </p:sp>
      <p:sp>
        <p:nvSpPr>
          <p:cNvPr id="5" name="Slide Number Placeholder 4"/>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11410411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D79EF9-F4DF-4168-BD4F-1FBF72AFCCF0}" type="datetime1">
              <a:rPr lang="th-TH" smtClean="0">
                <a:solidFill>
                  <a:prstClr val="black"/>
                </a:solidFill>
              </a:rPr>
              <a:t>17/09/63</a:t>
            </a:fld>
            <a:endParaRPr lang="th-TH">
              <a:solidFill>
                <a:prstClr val="black"/>
              </a:solidFill>
            </a:endParaRPr>
          </a:p>
        </p:txBody>
      </p:sp>
      <p:sp>
        <p:nvSpPr>
          <p:cNvPr id="3" name="Footer Placeholder 2"/>
          <p:cNvSpPr>
            <a:spLocks noGrp="1"/>
          </p:cNvSpPr>
          <p:nvPr>
            <p:ph type="ftr" sz="quarter" idx="11"/>
          </p:nvPr>
        </p:nvSpPr>
        <p:spPr/>
        <p:txBody>
          <a:bodyPr/>
          <a:lstStyle/>
          <a:p>
            <a:endParaRPr lang="th-TH">
              <a:solidFill>
                <a:prstClr val="black"/>
              </a:solidFill>
            </a:endParaRPr>
          </a:p>
        </p:txBody>
      </p:sp>
      <p:sp>
        <p:nvSpPr>
          <p:cNvPr id="4" name="Slide Number Placeholder 3"/>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2784819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4135" y="1666345"/>
            <a:ext cx="5829300" cy="1021556"/>
          </a:xfrm>
        </p:spPr>
        <p:txBody>
          <a:bodyPr anchor="ctr">
            <a:normAutofit/>
          </a:bodyPr>
          <a:lstStyle>
            <a:lvl1pPr algn="ctr">
              <a:defRPr sz="2700" b="1" cap="all"/>
            </a:lvl1pPr>
          </a:lstStyle>
          <a:p>
            <a:r>
              <a:rPr lang="en-US"/>
              <a:t>Click to edit Master title style</a:t>
            </a:r>
            <a:endParaRPr lang="th-TH" dirty="0"/>
          </a:p>
        </p:txBody>
      </p:sp>
      <p:sp>
        <p:nvSpPr>
          <p:cNvPr id="3" name="Text Placeholder 2"/>
          <p:cNvSpPr>
            <a:spLocks noGrp="1"/>
          </p:cNvSpPr>
          <p:nvPr>
            <p:ph type="body" idx="1"/>
          </p:nvPr>
        </p:nvSpPr>
        <p:spPr>
          <a:xfrm>
            <a:off x="541735" y="2688748"/>
            <a:ext cx="5829300" cy="1125140"/>
          </a:xfrm>
        </p:spPr>
        <p:txBody>
          <a:bodyPr anchor="b"/>
          <a:lstStyle>
            <a:lvl1pPr marL="0" indent="0">
              <a:buNone/>
              <a:defRPr sz="120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sz="675"/>
            </a:lvl1pPr>
          </a:lstStyle>
          <a:p>
            <a:fld id="{74FA51A5-E288-47D8-860F-0E8B5528D903}" type="datetime1">
              <a:rPr lang="th-TH" smtClean="0"/>
              <a:t>17/09/63</a:t>
            </a:fld>
            <a:endParaRPr lang="th-TH"/>
          </a:p>
        </p:txBody>
      </p:sp>
      <p:sp>
        <p:nvSpPr>
          <p:cNvPr id="5" name="Footer Placeholder 4"/>
          <p:cNvSpPr>
            <a:spLocks noGrp="1"/>
          </p:cNvSpPr>
          <p:nvPr>
            <p:ph type="ftr" sz="quarter" idx="11"/>
          </p:nvPr>
        </p:nvSpPr>
        <p:spPr/>
        <p:txBody>
          <a:bodyPr/>
          <a:lstStyle>
            <a:lvl1pPr>
              <a:defRPr sz="675"/>
            </a:lvl1pPr>
          </a:lstStyle>
          <a:p>
            <a:endParaRPr lang="th-TH"/>
          </a:p>
        </p:txBody>
      </p:sp>
      <p:sp>
        <p:nvSpPr>
          <p:cNvPr id="6" name="Slide Number Placeholder 5"/>
          <p:cNvSpPr>
            <a:spLocks noGrp="1"/>
          </p:cNvSpPr>
          <p:nvPr>
            <p:ph type="sldNum" sz="quarter" idx="12"/>
          </p:nvPr>
        </p:nvSpPr>
        <p:spPr/>
        <p:txBody>
          <a:bodyPr/>
          <a:lstStyle>
            <a:lvl1pPr>
              <a:defRPr sz="900"/>
            </a:lvl1pPr>
          </a:lstStyle>
          <a:p>
            <a:fld id="{B2352A46-D093-44AB-96D7-6C580A5CAC58}" type="slidenum">
              <a:rPr lang="th-TH" smtClean="0"/>
              <a:t>‹#›</a:t>
            </a:fld>
            <a:endParaRPr lang="th-TH"/>
          </a:p>
        </p:txBody>
      </p:sp>
    </p:spTree>
    <p:extLst>
      <p:ext uri="{BB962C8B-B14F-4D97-AF65-F5344CB8AC3E}">
        <p14:creationId xmlns:p14="http://schemas.microsoft.com/office/powerpoint/2010/main" val="3607763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204787"/>
            <a:ext cx="2256235" cy="871538"/>
          </a:xfrm>
        </p:spPr>
        <p:txBody>
          <a:bodyPr anchor="b"/>
          <a:lstStyle>
            <a:lvl1pPr algn="l">
              <a:defRPr sz="1500" b="1"/>
            </a:lvl1pPr>
          </a:lstStyle>
          <a:p>
            <a:r>
              <a:rPr lang="en-US"/>
              <a:t>Click to edit Master title style</a:t>
            </a:r>
            <a:endParaRPr lang="th-TH"/>
          </a:p>
        </p:txBody>
      </p:sp>
      <p:sp>
        <p:nvSpPr>
          <p:cNvPr id="3" name="Content Placeholder 2"/>
          <p:cNvSpPr>
            <a:spLocks noGrp="1"/>
          </p:cNvSpPr>
          <p:nvPr>
            <p:ph idx="1"/>
          </p:nvPr>
        </p:nvSpPr>
        <p:spPr>
          <a:xfrm>
            <a:off x="2681287" y="204790"/>
            <a:ext cx="3833813"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Text Placeholder 3"/>
          <p:cNvSpPr>
            <a:spLocks noGrp="1"/>
          </p:cNvSpPr>
          <p:nvPr>
            <p:ph type="body" sz="half" idx="2"/>
          </p:nvPr>
        </p:nvSpPr>
        <p:spPr>
          <a:xfrm>
            <a:off x="342903" y="1076328"/>
            <a:ext cx="2256235"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02E22741-4CAE-4923-A4F6-154F993FD0C1}"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36249471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600451"/>
            <a:ext cx="4114800" cy="425054"/>
          </a:xfrm>
        </p:spPr>
        <p:txBody>
          <a:bodyPr anchor="b"/>
          <a:lstStyle>
            <a:lvl1pPr algn="l">
              <a:defRPr sz="1500" b="1"/>
            </a:lvl1pPr>
          </a:lstStyle>
          <a:p>
            <a:r>
              <a:rPr lang="en-US"/>
              <a:t>Click to edit Master title style</a:t>
            </a:r>
            <a:endParaRPr lang="th-TH"/>
          </a:p>
        </p:txBody>
      </p:sp>
      <p:sp>
        <p:nvSpPr>
          <p:cNvPr id="3" name="Picture Placeholder 2"/>
          <p:cNvSpPr>
            <a:spLocks noGrp="1"/>
          </p:cNvSpPr>
          <p:nvPr>
            <p:ph type="pic" idx="1"/>
          </p:nvPr>
        </p:nvSpPr>
        <p:spPr>
          <a:xfrm>
            <a:off x="1344216" y="459581"/>
            <a:ext cx="41148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th-TH"/>
          </a:p>
        </p:txBody>
      </p:sp>
      <p:sp>
        <p:nvSpPr>
          <p:cNvPr id="4" name="Text Placeholder 3"/>
          <p:cNvSpPr>
            <a:spLocks noGrp="1"/>
          </p:cNvSpPr>
          <p:nvPr>
            <p:ph type="body" sz="half" idx="2"/>
          </p:nvPr>
        </p:nvSpPr>
        <p:spPr>
          <a:xfrm>
            <a:off x="1344216" y="4025505"/>
            <a:ext cx="41148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4AC2C0A9-11D5-424E-B6A3-270648438484}"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31499757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597821"/>
            <a:ext cx="5829300" cy="1102519"/>
          </a:xfrm>
        </p:spPr>
        <p:txBody>
          <a:bodyPr/>
          <a:lstStyle>
            <a:lvl1pPr>
              <a:defRPr sz="3600" b="1">
                <a:latin typeface="TH Sarabun New" panose="020B0500040200020003" pitchFamily="34" charset="-34"/>
                <a:cs typeface="TH Sarabun New" panose="020B0500040200020003" pitchFamily="34" charset="-34"/>
              </a:defRPr>
            </a:lvl1pPr>
          </a:lstStyle>
          <a:p>
            <a:r>
              <a:rPr lang="en-US"/>
              <a:t>Click to edit Master title style</a:t>
            </a:r>
            <a:endParaRPr lang="th-TH" dirty="0"/>
          </a:p>
        </p:txBody>
      </p:sp>
      <p:sp>
        <p:nvSpPr>
          <p:cNvPr id="3" name="Subtitle 2"/>
          <p:cNvSpPr>
            <a:spLocks noGrp="1"/>
          </p:cNvSpPr>
          <p:nvPr>
            <p:ph type="subTitle" idx="1"/>
          </p:nvPr>
        </p:nvSpPr>
        <p:spPr>
          <a:xfrm>
            <a:off x="1028700" y="2914650"/>
            <a:ext cx="4800600" cy="1314450"/>
          </a:xfrm>
        </p:spPr>
        <p:txBody>
          <a:bodyPr/>
          <a:lstStyle>
            <a:lvl1pPr marL="0" indent="0" algn="ctr">
              <a:buNone/>
              <a:defRPr sz="2700" b="1">
                <a:solidFill>
                  <a:schemeClr val="accent1">
                    <a:lumMod val="50000"/>
                  </a:schemeClr>
                </a:solidFill>
                <a:latin typeface="TH Sarabun New" panose="020B0500040200020003" pitchFamily="34" charset="-34"/>
                <a:cs typeface="TH Sarabun New" panose="020B0500040200020003" pitchFamily="34" charset="-34"/>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th-TH" dirty="0"/>
          </a:p>
        </p:txBody>
      </p:sp>
      <p:sp>
        <p:nvSpPr>
          <p:cNvPr id="4" name="Date Placeholder 3"/>
          <p:cNvSpPr>
            <a:spLocks noGrp="1"/>
          </p:cNvSpPr>
          <p:nvPr>
            <p:ph type="dt" sz="half" idx="10"/>
          </p:nvPr>
        </p:nvSpPr>
        <p:spPr/>
        <p:txBody>
          <a:bodyPr/>
          <a:lstStyle>
            <a:lvl1pPr>
              <a:defRPr sz="825">
                <a:solidFill>
                  <a:schemeClr val="tx1"/>
                </a:solidFill>
                <a:latin typeface="TH Sarabun New" panose="020B0500040200020003" pitchFamily="34" charset="-34"/>
                <a:cs typeface="TH Sarabun New" panose="020B0500040200020003" pitchFamily="34" charset="-34"/>
              </a:defRPr>
            </a:lvl1pPr>
          </a:lstStyle>
          <a:p>
            <a:fld id="{1AA8510B-FF64-4A91-83B0-5BB9FA27497F}"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11"/>
          </p:nvPr>
        </p:nvSpPr>
        <p:spPr/>
        <p:txBody>
          <a:bodyPr/>
          <a:lstStyle>
            <a:lvl1pPr>
              <a:defRPr sz="825">
                <a:solidFill>
                  <a:schemeClr val="tx1"/>
                </a:solidFill>
                <a:latin typeface="TH Sarabun New" panose="020B0500040200020003" pitchFamily="34" charset="-34"/>
                <a:cs typeface="TH Sarabun New" panose="020B0500040200020003" pitchFamily="34" charset="-34"/>
              </a:defRPr>
            </a:lvl1pPr>
          </a:lstStyle>
          <a:p>
            <a:endParaRPr lang="th-TH">
              <a:solidFill>
                <a:prstClr val="black"/>
              </a:solidFill>
            </a:endParaRPr>
          </a:p>
        </p:txBody>
      </p:sp>
      <p:sp>
        <p:nvSpPr>
          <p:cNvPr id="6" name="Slide Number Placeholder 5"/>
          <p:cNvSpPr>
            <a:spLocks noGrp="1"/>
          </p:cNvSpPr>
          <p:nvPr>
            <p:ph type="sldNum" sz="quarter" idx="12"/>
          </p:nvPr>
        </p:nvSpPr>
        <p:spPr/>
        <p:txBody>
          <a:bodyPr/>
          <a:lstStyle>
            <a:lvl1pPr>
              <a:defRPr sz="1350">
                <a:solidFill>
                  <a:schemeClr val="tx1"/>
                </a:solidFill>
                <a:latin typeface="TH Sarabun New" panose="020B0500040200020003" pitchFamily="34" charset="-34"/>
                <a:cs typeface="TH Sarabun New" panose="020B0500040200020003" pitchFamily="34" charset="-34"/>
              </a:defRPr>
            </a:lvl1pPr>
          </a:lstStyle>
          <a:p>
            <a:fld id="{2BBA52F3-BB87-47C9-8F58-716823F9E311}" type="slidenum">
              <a:rPr lang="th-TH" smtClean="0">
                <a:solidFill>
                  <a:prstClr val="black"/>
                </a:solidFill>
              </a:rPr>
              <a:pPr/>
              <a:t>‹#›</a:t>
            </a:fld>
            <a:endParaRPr lang="th-TH">
              <a:solidFill>
                <a:prstClr val="black"/>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1049001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dirty="0"/>
          </a:p>
        </p:txBody>
      </p:sp>
      <p:sp>
        <p:nvSpPr>
          <p:cNvPr id="3" name="Content Placeholder 2"/>
          <p:cNvSpPr>
            <a:spLocks noGrp="1"/>
          </p:cNvSpPr>
          <p:nvPr>
            <p:ph idx="1"/>
          </p:nvPr>
        </p:nvSpPr>
        <p:spPr/>
        <p:txBody>
          <a:bodyPr/>
          <a:lstStyle>
            <a:lvl3pPr marL="857250" indent="-171450">
              <a:buFont typeface="Wingdings" pitchFamily="2" charset="2"/>
              <a:buChar char="§"/>
              <a:defRPr/>
            </a:lvl3pPr>
            <a:lvl4pPr marL="1200150" indent="-171450">
              <a:buFont typeface="Courier New" pitchFamily="49" charset="0"/>
              <a:buChar char="o"/>
              <a:defRPr/>
            </a:lvl4pPr>
            <a:lvl5pPr>
              <a:defRPr>
                <a:solidFill>
                  <a:schemeClr val="accent4">
                    <a:lumMod val="60000"/>
                    <a:lumOff val="40000"/>
                  </a:schemeClr>
                </a:solidFill>
              </a:defRPr>
            </a:lvl5pPr>
            <a:lvl6pPr>
              <a:defRPr>
                <a:solidFill>
                  <a:schemeClr val="bg1"/>
                </a:solidFill>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Date Placeholder 3"/>
          <p:cNvSpPr>
            <a:spLocks noGrp="1"/>
          </p:cNvSpPr>
          <p:nvPr>
            <p:ph type="dt" sz="half" idx="10"/>
          </p:nvPr>
        </p:nvSpPr>
        <p:spPr/>
        <p:txBody>
          <a:bodyPr/>
          <a:lstStyle/>
          <a:p>
            <a:fld id="{C08CA3CD-996C-409C-A05B-7572DC2F86DF}"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11"/>
          </p:nvPr>
        </p:nvSpPr>
        <p:spPr/>
        <p:txBody>
          <a:bodyPr/>
          <a:lstStyle/>
          <a:p>
            <a:endParaRPr lang="th-TH">
              <a:solidFill>
                <a:prstClr val="black"/>
              </a:solidFill>
            </a:endParaRPr>
          </a:p>
        </p:txBody>
      </p:sp>
      <p:sp>
        <p:nvSpPr>
          <p:cNvPr id="6" name="Slide Number Placeholder 5"/>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24879948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4135" y="1666345"/>
            <a:ext cx="5829300" cy="1021556"/>
          </a:xfrm>
        </p:spPr>
        <p:txBody>
          <a:bodyPr anchor="ctr">
            <a:normAutofit/>
          </a:bodyPr>
          <a:lstStyle>
            <a:lvl1pPr algn="ctr">
              <a:defRPr sz="2700" b="1" cap="all"/>
            </a:lvl1pPr>
          </a:lstStyle>
          <a:p>
            <a:r>
              <a:rPr lang="en-US"/>
              <a:t>Click to edit Master title style</a:t>
            </a:r>
            <a:endParaRPr lang="th-TH" dirty="0"/>
          </a:p>
        </p:txBody>
      </p:sp>
      <p:sp>
        <p:nvSpPr>
          <p:cNvPr id="3" name="Text Placeholder 2"/>
          <p:cNvSpPr>
            <a:spLocks noGrp="1"/>
          </p:cNvSpPr>
          <p:nvPr>
            <p:ph type="body" idx="1"/>
          </p:nvPr>
        </p:nvSpPr>
        <p:spPr>
          <a:xfrm>
            <a:off x="541735" y="2688748"/>
            <a:ext cx="5829300" cy="1125140"/>
          </a:xfrm>
        </p:spPr>
        <p:txBody>
          <a:bodyPr anchor="b"/>
          <a:lstStyle>
            <a:lvl1pPr marL="0" indent="0">
              <a:buNone/>
              <a:defRPr sz="120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sz="675"/>
            </a:lvl1pPr>
          </a:lstStyle>
          <a:p>
            <a:fld id="{58041F07-AF75-48E8-BFF0-9D5F4F66694B}"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11"/>
          </p:nvPr>
        </p:nvSpPr>
        <p:spPr/>
        <p:txBody>
          <a:bodyPr/>
          <a:lstStyle>
            <a:lvl1pPr>
              <a:defRPr sz="675"/>
            </a:lvl1pPr>
          </a:lstStyle>
          <a:p>
            <a:endParaRPr lang="th-TH">
              <a:solidFill>
                <a:prstClr val="black"/>
              </a:solidFill>
            </a:endParaRPr>
          </a:p>
        </p:txBody>
      </p:sp>
      <p:sp>
        <p:nvSpPr>
          <p:cNvPr id="6" name="Slide Number Placeholder 5"/>
          <p:cNvSpPr>
            <a:spLocks noGrp="1"/>
          </p:cNvSpPr>
          <p:nvPr>
            <p:ph type="sldNum" sz="quarter" idx="12"/>
          </p:nvPr>
        </p:nvSpPr>
        <p:spPr/>
        <p:txBody>
          <a:bodyPr/>
          <a:lstStyle>
            <a:lvl1pPr>
              <a:defRPr sz="900"/>
            </a:lvl1pPr>
          </a:lstStyle>
          <a:p>
            <a:fld id="{2BBA52F3-BB87-47C9-8F58-716823F9E311}" type="slidenum">
              <a:rPr lang="th-TH" smtClean="0">
                <a:solidFill>
                  <a:prstClr val="black"/>
                </a:solidFill>
              </a:rPr>
              <a:pPr/>
              <a:t>‹#›</a:t>
            </a:fld>
            <a:endParaRPr lang="th-TH">
              <a:solidFill>
                <a:prstClr val="black"/>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398724589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woObj" preserve="1">
  <p:cSld name="5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905470"/>
            <a:ext cx="3028950" cy="3394472"/>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905470"/>
            <a:ext cx="3028950" cy="3394472"/>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5" name="Date Placeholder 4"/>
          <p:cNvSpPr>
            <a:spLocks noGrp="1"/>
          </p:cNvSpPr>
          <p:nvPr>
            <p:ph type="dt" sz="half" idx="10"/>
          </p:nvPr>
        </p:nvSpPr>
        <p:spPr/>
        <p:txBody>
          <a:bodyPr/>
          <a:lstStyle/>
          <a:p>
            <a:fld id="{6ECD2622-D217-4BFF-8E88-35F4E37A0C19}"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250625220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342900" y="897565"/>
            <a:ext cx="3030141" cy="47982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377386"/>
            <a:ext cx="3030141" cy="2963466"/>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3483772" y="897565"/>
            <a:ext cx="3031331" cy="47982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2" y="1377386"/>
            <a:ext cx="3031331" cy="2963466"/>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2D64CD1B-F2C8-4131-90DA-5F9293B4E834}" type="datetime1">
              <a:rPr lang="th-TH" smtClean="0">
                <a:solidFill>
                  <a:prstClr val="black"/>
                </a:solidFill>
              </a:rPr>
              <a:t>17/09/63</a:t>
            </a:fld>
            <a:endParaRPr lang="th-TH">
              <a:solidFill>
                <a:prstClr val="black"/>
              </a:solidFill>
            </a:endParaRPr>
          </a:p>
        </p:txBody>
      </p:sp>
      <p:sp>
        <p:nvSpPr>
          <p:cNvPr id="8" name="Footer Placeholder 7"/>
          <p:cNvSpPr>
            <a:spLocks noGrp="1"/>
          </p:cNvSpPr>
          <p:nvPr>
            <p:ph type="ftr" sz="quarter" idx="11"/>
          </p:nvPr>
        </p:nvSpPr>
        <p:spPr/>
        <p:txBody>
          <a:bodyPr/>
          <a:lstStyle/>
          <a:p>
            <a:endParaRPr lang="th-TH">
              <a:solidFill>
                <a:prstClr val="black"/>
              </a:solidFill>
            </a:endParaRPr>
          </a:p>
        </p:txBody>
      </p:sp>
      <p:sp>
        <p:nvSpPr>
          <p:cNvPr id="9" name="Slide Number Placeholder 8"/>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20232637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6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9DCCF7D0-DF0D-4749-B24A-A2B4DCC644ED}"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625755"/>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31873713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7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951570"/>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0B6D2825-639F-46A4-BD61-BE088D2EE339}"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73376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9" name="Content Placeholder 3"/>
          <p:cNvSpPr>
            <a:spLocks noGrp="1"/>
          </p:cNvSpPr>
          <p:nvPr>
            <p:ph sz="half" idx="14"/>
          </p:nvPr>
        </p:nvSpPr>
        <p:spPr>
          <a:xfrm>
            <a:off x="3493908" y="273376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38500472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8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09753B32-6DE3-471C-A272-16257C20F33D}"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679761"/>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1692096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905470"/>
            <a:ext cx="3028950" cy="3394472"/>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905470"/>
            <a:ext cx="3028950" cy="3394472"/>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5" name="Date Placeholder 4"/>
          <p:cNvSpPr>
            <a:spLocks noGrp="1"/>
          </p:cNvSpPr>
          <p:nvPr>
            <p:ph type="dt" sz="half" idx="10"/>
          </p:nvPr>
        </p:nvSpPr>
        <p:spPr/>
        <p:txBody>
          <a:bodyPr/>
          <a:lstStyle/>
          <a:p>
            <a:fld id="{B7296115-4DF7-46F2-B766-4B7E7160A76E}" type="datetime1">
              <a:rPr lang="th-TH" smtClean="0"/>
              <a:t>17/09/63</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B2352A46-D093-44AB-96D7-6C580A5CAC58}" type="slidenum">
              <a:rPr lang="th-TH" smtClean="0"/>
              <a:t>‹#›</a:t>
            </a:fld>
            <a:endParaRPr lang="th-TH"/>
          </a:p>
        </p:txBody>
      </p:sp>
    </p:spTree>
    <p:extLst>
      <p:ext uri="{BB962C8B-B14F-4D97-AF65-F5344CB8AC3E}">
        <p14:creationId xmlns:p14="http://schemas.microsoft.com/office/powerpoint/2010/main" val="221783887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9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41AAAF14-D00E-4416-9EF2-476D7D901C56}"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71231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9" name="Content Placeholder 3"/>
          <p:cNvSpPr>
            <a:spLocks noGrp="1"/>
          </p:cNvSpPr>
          <p:nvPr>
            <p:ph sz="half" idx="14"/>
          </p:nvPr>
        </p:nvSpPr>
        <p:spPr>
          <a:xfrm>
            <a:off x="3493908" y="271231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29390921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342900" y="897567"/>
            <a:ext cx="303014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129848"/>
            <a:ext cx="303014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3483772" y="897567"/>
            <a:ext cx="303133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2" y="1129848"/>
            <a:ext cx="303133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4D83B4F9-30CC-4E5B-837F-664E0FA971F8}" type="datetime1">
              <a:rPr lang="th-TH" smtClean="0">
                <a:solidFill>
                  <a:prstClr val="black"/>
                </a:solidFill>
              </a:rPr>
              <a:t>17/09/63</a:t>
            </a:fld>
            <a:endParaRPr lang="th-TH">
              <a:solidFill>
                <a:prstClr val="black"/>
              </a:solidFill>
            </a:endParaRPr>
          </a:p>
        </p:txBody>
      </p:sp>
      <p:sp>
        <p:nvSpPr>
          <p:cNvPr id="8" name="Footer Placeholder 7"/>
          <p:cNvSpPr>
            <a:spLocks noGrp="1"/>
          </p:cNvSpPr>
          <p:nvPr>
            <p:ph type="ftr" sz="quarter" idx="11"/>
          </p:nvPr>
        </p:nvSpPr>
        <p:spPr/>
        <p:txBody>
          <a:bodyPr/>
          <a:lstStyle/>
          <a:p>
            <a:endParaRPr lang="th-TH">
              <a:solidFill>
                <a:prstClr val="black"/>
              </a:solidFill>
            </a:endParaRPr>
          </a:p>
        </p:txBody>
      </p:sp>
      <p:sp>
        <p:nvSpPr>
          <p:cNvPr id="9" name="Slide Number Placeholder 8"/>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sp>
        <p:nvSpPr>
          <p:cNvPr id="10" name="Text Placeholder 2"/>
          <p:cNvSpPr>
            <a:spLocks noGrp="1"/>
          </p:cNvSpPr>
          <p:nvPr>
            <p:ph type="body" idx="13"/>
          </p:nvPr>
        </p:nvSpPr>
        <p:spPr>
          <a:xfrm>
            <a:off x="350658" y="2711279"/>
            <a:ext cx="303014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3"/>
          <p:cNvSpPr>
            <a:spLocks noGrp="1"/>
          </p:cNvSpPr>
          <p:nvPr>
            <p:ph sz="half" idx="14"/>
          </p:nvPr>
        </p:nvSpPr>
        <p:spPr>
          <a:xfrm>
            <a:off x="350658" y="2943561"/>
            <a:ext cx="303014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12" name="Text Placeholder 4"/>
          <p:cNvSpPr>
            <a:spLocks noGrp="1"/>
          </p:cNvSpPr>
          <p:nvPr>
            <p:ph type="body" sz="quarter" idx="15"/>
          </p:nvPr>
        </p:nvSpPr>
        <p:spPr>
          <a:xfrm>
            <a:off x="3491529" y="2711279"/>
            <a:ext cx="303133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5"/>
          <p:cNvSpPr>
            <a:spLocks noGrp="1"/>
          </p:cNvSpPr>
          <p:nvPr>
            <p:ph sz="quarter" idx="16"/>
          </p:nvPr>
        </p:nvSpPr>
        <p:spPr>
          <a:xfrm>
            <a:off x="3491529" y="2943561"/>
            <a:ext cx="303133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412674893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Date Placeholder 2"/>
          <p:cNvSpPr>
            <a:spLocks noGrp="1"/>
          </p:cNvSpPr>
          <p:nvPr>
            <p:ph type="dt" sz="half" idx="10"/>
          </p:nvPr>
        </p:nvSpPr>
        <p:spPr/>
        <p:txBody>
          <a:bodyPr/>
          <a:lstStyle/>
          <a:p>
            <a:fld id="{C2B53BC0-5EBE-452D-AF3F-E212FA84CF3E}" type="datetime1">
              <a:rPr lang="th-TH" smtClean="0">
                <a:solidFill>
                  <a:prstClr val="black"/>
                </a:solidFill>
              </a:rPr>
              <a:t>17/09/63</a:t>
            </a:fld>
            <a:endParaRPr lang="th-TH">
              <a:solidFill>
                <a:prstClr val="black"/>
              </a:solidFill>
            </a:endParaRPr>
          </a:p>
        </p:txBody>
      </p:sp>
      <p:sp>
        <p:nvSpPr>
          <p:cNvPr id="4" name="Footer Placeholder 3"/>
          <p:cNvSpPr>
            <a:spLocks noGrp="1"/>
          </p:cNvSpPr>
          <p:nvPr>
            <p:ph type="ftr" sz="quarter" idx="11"/>
          </p:nvPr>
        </p:nvSpPr>
        <p:spPr/>
        <p:txBody>
          <a:bodyPr/>
          <a:lstStyle/>
          <a:p>
            <a:endParaRPr lang="th-TH">
              <a:solidFill>
                <a:prstClr val="black"/>
              </a:solidFill>
            </a:endParaRPr>
          </a:p>
        </p:txBody>
      </p:sp>
      <p:sp>
        <p:nvSpPr>
          <p:cNvPr id="5" name="Slide Number Placeholder 4"/>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5199100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objTx" preserve="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204787"/>
            <a:ext cx="2256235" cy="871538"/>
          </a:xfrm>
        </p:spPr>
        <p:txBody>
          <a:bodyPr anchor="b"/>
          <a:lstStyle>
            <a:lvl1pPr algn="l">
              <a:defRPr sz="1500" b="1"/>
            </a:lvl1pPr>
          </a:lstStyle>
          <a:p>
            <a:r>
              <a:rPr lang="en-US"/>
              <a:t>Click to edit Master title style</a:t>
            </a:r>
            <a:endParaRPr lang="th-TH"/>
          </a:p>
        </p:txBody>
      </p:sp>
      <p:sp>
        <p:nvSpPr>
          <p:cNvPr id="3" name="Content Placeholder 2"/>
          <p:cNvSpPr>
            <a:spLocks noGrp="1"/>
          </p:cNvSpPr>
          <p:nvPr>
            <p:ph idx="1"/>
          </p:nvPr>
        </p:nvSpPr>
        <p:spPr>
          <a:xfrm>
            <a:off x="2681287" y="204790"/>
            <a:ext cx="3833813"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Text Placeholder 3"/>
          <p:cNvSpPr>
            <a:spLocks noGrp="1"/>
          </p:cNvSpPr>
          <p:nvPr>
            <p:ph type="body" sz="half" idx="2"/>
          </p:nvPr>
        </p:nvSpPr>
        <p:spPr>
          <a:xfrm>
            <a:off x="342903" y="1076328"/>
            <a:ext cx="2256235"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F25BC7A-D037-4EB2-A5E2-61F782317348}"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42724829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picTx" preserve="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600451"/>
            <a:ext cx="4114800" cy="425054"/>
          </a:xfrm>
        </p:spPr>
        <p:txBody>
          <a:bodyPr anchor="b"/>
          <a:lstStyle>
            <a:lvl1pPr algn="l">
              <a:defRPr sz="1500" b="1"/>
            </a:lvl1pPr>
          </a:lstStyle>
          <a:p>
            <a:r>
              <a:rPr lang="en-US"/>
              <a:t>Click to edit Master title style</a:t>
            </a:r>
            <a:endParaRPr lang="th-TH"/>
          </a:p>
        </p:txBody>
      </p:sp>
      <p:sp>
        <p:nvSpPr>
          <p:cNvPr id="3" name="Picture Placeholder 2"/>
          <p:cNvSpPr>
            <a:spLocks noGrp="1"/>
          </p:cNvSpPr>
          <p:nvPr>
            <p:ph type="pic" idx="1"/>
          </p:nvPr>
        </p:nvSpPr>
        <p:spPr>
          <a:xfrm>
            <a:off x="1344216" y="459581"/>
            <a:ext cx="41148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th-TH"/>
          </a:p>
        </p:txBody>
      </p:sp>
      <p:sp>
        <p:nvSpPr>
          <p:cNvPr id="4" name="Text Placeholder 3"/>
          <p:cNvSpPr>
            <a:spLocks noGrp="1"/>
          </p:cNvSpPr>
          <p:nvPr>
            <p:ph type="body" sz="half" idx="2"/>
          </p:nvPr>
        </p:nvSpPr>
        <p:spPr>
          <a:xfrm>
            <a:off x="1344216" y="4025505"/>
            <a:ext cx="41148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AB555D8-8DF4-419B-9540-C3E11741FCE3}"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2BBA52F3-BB87-47C9-8F58-716823F9E311}" type="slidenum">
              <a:rPr lang="th-TH" smtClean="0">
                <a:solidFill>
                  <a:prstClr val="black"/>
                </a:solidFill>
              </a:rPr>
              <a:pPr/>
              <a:t>‹#›</a:t>
            </a:fld>
            <a:endParaRPr lang="th-TH">
              <a:solidFill>
                <a:prstClr val="black"/>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20711774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33775" y="445025"/>
            <a:ext cx="639045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33775" y="1152475"/>
            <a:ext cx="6390450" cy="3416400"/>
          </a:xfrm>
          <a:prstGeom prst="rect">
            <a:avLst/>
          </a:prstGeom>
        </p:spPr>
        <p:txBody>
          <a:bodyPr spcFirstLastPara="1" wrap="square" lIns="91425" tIns="91425" rIns="91425" bIns="91425" anchor="t" anchorCtr="0">
            <a:noAutofit/>
          </a:bodyPr>
          <a:lstStyle>
            <a:lvl1pPr marL="342900" lvl="0" indent="-257175">
              <a:spcBef>
                <a:spcPts val="0"/>
              </a:spcBef>
              <a:spcAft>
                <a:spcPts val="0"/>
              </a:spcAft>
              <a:buSzPts val="1800"/>
              <a:buChar char="●"/>
              <a:defRPr/>
            </a:lvl1pPr>
            <a:lvl2pPr marL="685800" lvl="1" indent="-238125">
              <a:spcBef>
                <a:spcPts val="1200"/>
              </a:spcBef>
              <a:spcAft>
                <a:spcPts val="0"/>
              </a:spcAft>
              <a:buSzPts val="1400"/>
              <a:buChar char="○"/>
              <a:defRPr/>
            </a:lvl2pPr>
            <a:lvl3pPr marL="1028700" lvl="2" indent="-238125">
              <a:spcBef>
                <a:spcPts val="1200"/>
              </a:spcBef>
              <a:spcAft>
                <a:spcPts val="0"/>
              </a:spcAft>
              <a:buSzPts val="1400"/>
              <a:buChar char="■"/>
              <a:defRPr/>
            </a:lvl3pPr>
            <a:lvl4pPr marL="1371600" lvl="3" indent="-238125">
              <a:spcBef>
                <a:spcPts val="1200"/>
              </a:spcBef>
              <a:spcAft>
                <a:spcPts val="0"/>
              </a:spcAft>
              <a:buSzPts val="1400"/>
              <a:buChar char="●"/>
              <a:defRPr/>
            </a:lvl4pPr>
            <a:lvl5pPr marL="1714500" lvl="4" indent="-238125">
              <a:spcBef>
                <a:spcPts val="1200"/>
              </a:spcBef>
              <a:spcAft>
                <a:spcPts val="0"/>
              </a:spcAft>
              <a:buSzPts val="1400"/>
              <a:buChar char="○"/>
              <a:defRPr/>
            </a:lvl5pPr>
            <a:lvl6pPr marL="2057400" lvl="5" indent="-238125">
              <a:spcBef>
                <a:spcPts val="1200"/>
              </a:spcBef>
              <a:spcAft>
                <a:spcPts val="0"/>
              </a:spcAft>
              <a:buSzPts val="1400"/>
              <a:buChar char="■"/>
              <a:defRPr/>
            </a:lvl6pPr>
            <a:lvl7pPr marL="2400300" lvl="6" indent="-238125">
              <a:spcBef>
                <a:spcPts val="1200"/>
              </a:spcBef>
              <a:spcAft>
                <a:spcPts val="0"/>
              </a:spcAft>
              <a:buSzPts val="1400"/>
              <a:buChar char="●"/>
              <a:defRPr/>
            </a:lvl7pPr>
            <a:lvl8pPr marL="2743200" lvl="7" indent="-238125">
              <a:spcBef>
                <a:spcPts val="1200"/>
              </a:spcBef>
              <a:spcAft>
                <a:spcPts val="0"/>
              </a:spcAft>
              <a:buSzPts val="1400"/>
              <a:buChar char="○"/>
              <a:defRPr/>
            </a:lvl8pPr>
            <a:lvl9pPr marL="3086100" lvl="8" indent="-238125">
              <a:spcBef>
                <a:spcPts val="1200"/>
              </a:spcBef>
              <a:spcAft>
                <a:spcPts val="1200"/>
              </a:spcAft>
              <a:buSzPts val="1400"/>
              <a:buChar char="■"/>
              <a:defRPr/>
            </a:lvl9pPr>
          </a:lstStyle>
          <a:p>
            <a:endParaRPr/>
          </a:p>
        </p:txBody>
      </p:sp>
      <p:sp>
        <p:nvSpPr>
          <p:cNvPr id="19" name="Google Shape;19;p4"/>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th" smtClean="0"/>
              <a:pPr/>
              <a:t>‹#›</a:t>
            </a:fld>
            <a:endParaRPr lang="th"/>
          </a:p>
        </p:txBody>
      </p:sp>
    </p:spTree>
    <p:extLst>
      <p:ext uri="{BB962C8B-B14F-4D97-AF65-F5344CB8AC3E}">
        <p14:creationId xmlns:p14="http://schemas.microsoft.com/office/powerpoint/2010/main" val="39323090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270" y="0"/>
            <a:ext cx="6845730" cy="5143500"/>
          </a:xfrm>
          <a:prstGeom prst="rect">
            <a:avLst/>
          </a:prstGeom>
        </p:spPr>
      </p:pic>
      <p:sp>
        <p:nvSpPr>
          <p:cNvPr id="2" name="Title 1"/>
          <p:cNvSpPr>
            <a:spLocks noGrp="1"/>
          </p:cNvSpPr>
          <p:nvPr>
            <p:ph type="ctrTitle"/>
          </p:nvPr>
        </p:nvSpPr>
        <p:spPr>
          <a:xfrm>
            <a:off x="1106742" y="841737"/>
            <a:ext cx="5400600" cy="1459985"/>
          </a:xfrm>
        </p:spPr>
        <p:txBody>
          <a:bodyPr anchor="t"/>
          <a:lstStyle>
            <a:lvl1pPr algn="r">
              <a:defRPr sz="3600" b="1">
                <a:solidFill>
                  <a:schemeClr val="bg1"/>
                </a:solidFill>
                <a:effectLst>
                  <a:outerShdw blurRad="38100" dist="38100" dir="2700000" algn="tl">
                    <a:srgbClr val="000000">
                      <a:alpha val="43137"/>
                    </a:srgbClr>
                  </a:outerShdw>
                </a:effectLst>
                <a:latin typeface="+mj-lt"/>
                <a:cs typeface="TH Sarabun New" panose="020B0500040200020003" pitchFamily="34" charset="-34"/>
              </a:defRPr>
            </a:lvl1pPr>
          </a:lstStyle>
          <a:p>
            <a:r>
              <a:rPr lang="en-US"/>
              <a:t>Click to edit Master title style</a:t>
            </a:r>
            <a:endParaRPr lang="th-TH" dirty="0"/>
          </a:p>
        </p:txBody>
      </p:sp>
      <p:sp>
        <p:nvSpPr>
          <p:cNvPr id="3" name="Subtitle 2"/>
          <p:cNvSpPr>
            <a:spLocks noGrp="1"/>
          </p:cNvSpPr>
          <p:nvPr>
            <p:ph type="subTitle" idx="1"/>
          </p:nvPr>
        </p:nvSpPr>
        <p:spPr>
          <a:xfrm>
            <a:off x="1754814" y="2895786"/>
            <a:ext cx="4752528" cy="432048"/>
          </a:xfrm>
        </p:spPr>
        <p:txBody>
          <a:bodyPr/>
          <a:lstStyle>
            <a:lvl1pPr marL="0" indent="0" algn="r">
              <a:buNone/>
              <a:defRPr sz="2700" b="1">
                <a:solidFill>
                  <a:schemeClr val="bg1"/>
                </a:solidFill>
                <a:latin typeface="+mn-lt"/>
                <a:cs typeface="TH Sarabun New" panose="020B0500040200020003" pitchFamily="34" charset="-34"/>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th-TH" dirty="0"/>
          </a:p>
        </p:txBody>
      </p:sp>
      <p:sp>
        <p:nvSpPr>
          <p:cNvPr id="13" name="Text Placeholder 12"/>
          <p:cNvSpPr>
            <a:spLocks noGrp="1"/>
          </p:cNvSpPr>
          <p:nvPr>
            <p:ph type="body" sz="quarter" idx="13"/>
          </p:nvPr>
        </p:nvSpPr>
        <p:spPr>
          <a:xfrm>
            <a:off x="1754814" y="3382046"/>
            <a:ext cx="4752528" cy="864394"/>
          </a:xfrm>
        </p:spPr>
        <p:txBody>
          <a:bodyPr>
            <a:normAutofit/>
          </a:bodyPr>
          <a:lstStyle>
            <a:lvl1pPr marL="0" indent="0" algn="r">
              <a:buNone/>
              <a:defRPr sz="1800">
                <a:solidFill>
                  <a:schemeClr val="bg1"/>
                </a:solidFill>
                <a:cs typeface="+mn-cs"/>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Tree>
    <p:extLst>
      <p:ext uri="{BB962C8B-B14F-4D97-AF65-F5344CB8AC3E}">
        <p14:creationId xmlns:p14="http://schemas.microsoft.com/office/powerpoint/2010/main" val="344396835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a:t>Click to edit Master title style</a:t>
            </a:r>
            <a:endParaRPr lang="th-TH" dirty="0"/>
          </a:p>
        </p:txBody>
      </p:sp>
      <p:sp>
        <p:nvSpPr>
          <p:cNvPr id="3" name="Content Placeholder 2"/>
          <p:cNvSpPr>
            <a:spLocks noGrp="1"/>
          </p:cNvSpPr>
          <p:nvPr>
            <p:ph idx="1"/>
          </p:nvPr>
        </p:nvSpPr>
        <p:spPr/>
        <p:txBody>
          <a:bodyPr/>
          <a:lstStyle>
            <a:lvl3pPr marL="857250" indent="-171450">
              <a:buFont typeface="Wingdings" pitchFamily="2" charset="2"/>
              <a:buChar char="§"/>
              <a:defRPr/>
            </a:lvl3pPr>
            <a:lvl4pPr marL="1200150" indent="-171450">
              <a:buFont typeface="Courier New" pitchFamily="49" charset="0"/>
              <a:buChar char="o"/>
              <a:defRPr/>
            </a:lvl4pPr>
            <a:lvl5pPr>
              <a:defRPr>
                <a:solidFill>
                  <a:schemeClr val="accent4">
                    <a:lumMod val="60000"/>
                    <a:lumOff val="40000"/>
                  </a:schemeClr>
                </a:solidFill>
              </a:defRPr>
            </a:lvl5pPr>
            <a:lvl6pPr>
              <a:defRPr>
                <a:solidFill>
                  <a:schemeClr val="bg1"/>
                </a:solidFill>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Date Placeholder 3"/>
          <p:cNvSpPr>
            <a:spLocks noGrp="1"/>
          </p:cNvSpPr>
          <p:nvPr>
            <p:ph type="dt" sz="half" idx="10"/>
          </p:nvPr>
        </p:nvSpPr>
        <p:spPr/>
        <p:txBody>
          <a:bodyPr/>
          <a:lstStyle>
            <a:lvl1pPr>
              <a:defRPr>
                <a:cs typeface="+mn-cs"/>
              </a:defRPr>
            </a:lvl1pPr>
          </a:lstStyle>
          <a:p>
            <a:fld id="{90D022B4-1081-40E7-A97E-BD4E5B61FB6E}"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11"/>
          </p:nvPr>
        </p:nvSpPr>
        <p:spPr/>
        <p:txBody>
          <a:bodyPr/>
          <a:lstStyle>
            <a:lvl1pPr>
              <a:defRPr>
                <a:cs typeface="+mn-cs"/>
              </a:defRPr>
            </a:lvl1pPr>
          </a:lstStyle>
          <a:p>
            <a:endParaRPr lang="th-TH">
              <a:solidFill>
                <a:prstClr val="black"/>
              </a:solidFill>
            </a:endParaRPr>
          </a:p>
        </p:txBody>
      </p:sp>
      <p:sp>
        <p:nvSpPr>
          <p:cNvPr id="6" name="Slide Number Placeholder 5"/>
          <p:cNvSpPr>
            <a:spLocks noGrp="1"/>
          </p:cNvSpPr>
          <p:nvPr>
            <p:ph type="sldNum" sz="quarter" idx="12"/>
          </p:nvPr>
        </p:nvSpPr>
        <p:spPr/>
        <p:txBody>
          <a:bodyPr/>
          <a:lstStyle>
            <a:lvl1pPr>
              <a:defRPr>
                <a:cs typeface="+mn-cs"/>
              </a:defRPr>
            </a:lvl1pPr>
          </a:lstStyle>
          <a:p>
            <a:fld id="{B2352A46-D093-44AB-96D7-6C580A5CAC58}" type="slidenum">
              <a:rPr lang="th-TH" smtClean="0">
                <a:solidFill>
                  <a:prstClr val="black"/>
                </a:solidFill>
              </a:rPr>
              <a:pPr/>
              <a:t>‹#›</a:t>
            </a:fld>
            <a:endParaRPr lang="th-TH">
              <a:solidFill>
                <a:prstClr val="black"/>
              </a:solidFill>
            </a:endParaRPr>
          </a:p>
        </p:txBody>
      </p:sp>
      <p:cxnSp>
        <p:nvCxnSpPr>
          <p:cNvPr id="8" name="Straight Connector 7"/>
          <p:cNvCxnSpPr/>
          <p:nvPr userDrawn="1"/>
        </p:nvCxnSpPr>
        <p:spPr>
          <a:xfrm>
            <a:off x="162000" y="676021"/>
            <a:ext cx="6534000"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273296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4135" y="1666345"/>
            <a:ext cx="5829300" cy="1021556"/>
          </a:xfrm>
        </p:spPr>
        <p:txBody>
          <a:bodyPr anchor="ctr">
            <a:normAutofit/>
          </a:bodyPr>
          <a:lstStyle>
            <a:lvl1pPr algn="ctr">
              <a:defRPr sz="2700" b="1" cap="all"/>
            </a:lvl1pPr>
          </a:lstStyle>
          <a:p>
            <a:r>
              <a:rPr lang="en-US"/>
              <a:t>Click to edit Master title style</a:t>
            </a:r>
            <a:endParaRPr lang="th-TH" dirty="0"/>
          </a:p>
        </p:txBody>
      </p:sp>
      <p:sp>
        <p:nvSpPr>
          <p:cNvPr id="3" name="Text Placeholder 2"/>
          <p:cNvSpPr>
            <a:spLocks noGrp="1"/>
          </p:cNvSpPr>
          <p:nvPr>
            <p:ph type="body" idx="1"/>
          </p:nvPr>
        </p:nvSpPr>
        <p:spPr>
          <a:xfrm>
            <a:off x="541735" y="2688748"/>
            <a:ext cx="5829300" cy="1125140"/>
          </a:xfrm>
        </p:spPr>
        <p:txBody>
          <a:bodyPr anchor="b"/>
          <a:lstStyle>
            <a:lvl1pPr marL="0" indent="0">
              <a:buNone/>
              <a:defRPr sz="120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sz="675"/>
            </a:lvl1pPr>
          </a:lstStyle>
          <a:p>
            <a:fld id="{AAD38474-F617-444F-8C63-82B9BA50F0FF}"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11"/>
          </p:nvPr>
        </p:nvSpPr>
        <p:spPr/>
        <p:txBody>
          <a:bodyPr/>
          <a:lstStyle>
            <a:lvl1pPr>
              <a:defRPr sz="675"/>
            </a:lvl1pPr>
          </a:lstStyle>
          <a:p>
            <a:endParaRPr lang="th-TH">
              <a:solidFill>
                <a:prstClr val="black"/>
              </a:solidFill>
            </a:endParaRPr>
          </a:p>
        </p:txBody>
      </p:sp>
      <p:sp>
        <p:nvSpPr>
          <p:cNvPr id="6" name="Slide Number Placeholder 5"/>
          <p:cNvSpPr>
            <a:spLocks noGrp="1"/>
          </p:cNvSpPr>
          <p:nvPr>
            <p:ph type="sldNum" sz="quarter" idx="12"/>
          </p:nvPr>
        </p:nvSpPr>
        <p:spPr/>
        <p:txBody>
          <a:bodyPr/>
          <a:lstStyle>
            <a:lvl1pPr>
              <a:defRPr sz="900"/>
            </a:lvl1pPr>
          </a:lstStyle>
          <a:p>
            <a:fld id="{B2352A46-D093-44AB-96D7-6C580A5CAC58}"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385421705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905470"/>
            <a:ext cx="3028950" cy="3394472"/>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905470"/>
            <a:ext cx="3028950" cy="3394472"/>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5" name="Date Placeholder 4"/>
          <p:cNvSpPr>
            <a:spLocks noGrp="1"/>
          </p:cNvSpPr>
          <p:nvPr>
            <p:ph type="dt" sz="half" idx="10"/>
          </p:nvPr>
        </p:nvSpPr>
        <p:spPr/>
        <p:txBody>
          <a:bodyPr/>
          <a:lstStyle/>
          <a:p>
            <a:fld id="{52A51C56-0955-46FD-810B-DBECE1CB530B}"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1028273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342900" y="897565"/>
            <a:ext cx="3030141" cy="47982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377386"/>
            <a:ext cx="3030141" cy="2963466"/>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3483772" y="897565"/>
            <a:ext cx="3031331" cy="47982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2" y="1377386"/>
            <a:ext cx="3031331" cy="2963466"/>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323F6DF9-A893-4693-99BC-2B125F89394E}" type="datetime1">
              <a:rPr lang="th-TH" smtClean="0"/>
              <a:t>17/09/63</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B2352A46-D093-44AB-96D7-6C580A5CAC58}" type="slidenum">
              <a:rPr lang="th-TH" smtClean="0"/>
              <a:t>‹#›</a:t>
            </a:fld>
            <a:endParaRPr lang="th-TH"/>
          </a:p>
        </p:txBody>
      </p:sp>
    </p:spTree>
    <p:extLst>
      <p:ext uri="{BB962C8B-B14F-4D97-AF65-F5344CB8AC3E}">
        <p14:creationId xmlns:p14="http://schemas.microsoft.com/office/powerpoint/2010/main" val="32304330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342900" y="897565"/>
            <a:ext cx="3030141" cy="47982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377386"/>
            <a:ext cx="3030141" cy="2963466"/>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3483772" y="897565"/>
            <a:ext cx="3031331" cy="47982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2" y="1377386"/>
            <a:ext cx="3031331" cy="2963466"/>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C736ED95-1D5E-4B7A-A6A9-C31F2DFE2DA4}" type="datetime1">
              <a:rPr lang="th-TH" smtClean="0">
                <a:solidFill>
                  <a:prstClr val="black"/>
                </a:solidFill>
              </a:rPr>
              <a:t>17/09/63</a:t>
            </a:fld>
            <a:endParaRPr lang="th-TH">
              <a:solidFill>
                <a:prstClr val="black"/>
              </a:solidFill>
            </a:endParaRPr>
          </a:p>
        </p:txBody>
      </p:sp>
      <p:sp>
        <p:nvSpPr>
          <p:cNvPr id="8" name="Footer Placeholder 7"/>
          <p:cNvSpPr>
            <a:spLocks noGrp="1"/>
          </p:cNvSpPr>
          <p:nvPr>
            <p:ph type="ftr" sz="quarter" idx="11"/>
          </p:nvPr>
        </p:nvSpPr>
        <p:spPr/>
        <p:txBody>
          <a:bodyPr/>
          <a:lstStyle/>
          <a:p>
            <a:endParaRPr lang="th-TH">
              <a:solidFill>
                <a:prstClr val="black"/>
              </a:solidFill>
            </a:endParaRPr>
          </a:p>
        </p:txBody>
      </p:sp>
      <p:sp>
        <p:nvSpPr>
          <p:cNvPr id="9" name="Slide Number Placeholder 8"/>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287341075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30CB237D-E375-4CA9-AA35-405D5B65736F}"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625755"/>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420665166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3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951570"/>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80B5BCF1-65AA-499C-8502-C50F03A6E979}"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73376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9" name="Content Placeholder 3"/>
          <p:cNvSpPr>
            <a:spLocks noGrp="1"/>
          </p:cNvSpPr>
          <p:nvPr>
            <p:ph sz="half" idx="14"/>
          </p:nvPr>
        </p:nvSpPr>
        <p:spPr>
          <a:xfrm>
            <a:off x="3493908" y="273376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36964657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4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491062C1-8488-4F04-B7CB-30D1A36BB5A1}"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679761"/>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327444827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22869040-DB82-4885-A513-DBA82C004B30}"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
        <p:nvSpPr>
          <p:cNvPr id="8" name="Content Placeholder 2"/>
          <p:cNvSpPr>
            <a:spLocks noGrp="1"/>
          </p:cNvSpPr>
          <p:nvPr>
            <p:ph sz="half" idx="13"/>
          </p:nvPr>
        </p:nvSpPr>
        <p:spPr>
          <a:xfrm>
            <a:off x="350658" y="271231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9" name="Content Placeholder 3"/>
          <p:cNvSpPr>
            <a:spLocks noGrp="1"/>
          </p:cNvSpPr>
          <p:nvPr>
            <p:ph sz="half" idx="14"/>
          </p:nvPr>
        </p:nvSpPr>
        <p:spPr>
          <a:xfrm>
            <a:off x="3493908" y="271231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20815040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342900" y="897567"/>
            <a:ext cx="303014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1129848"/>
            <a:ext cx="303014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3483772" y="897567"/>
            <a:ext cx="303133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2" y="1129848"/>
            <a:ext cx="303133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4AAB806A-BDDF-45DE-9E63-B84DCE3AE8F7}" type="datetime1">
              <a:rPr lang="th-TH" smtClean="0">
                <a:solidFill>
                  <a:prstClr val="black"/>
                </a:solidFill>
              </a:rPr>
              <a:t>17/09/63</a:t>
            </a:fld>
            <a:endParaRPr lang="th-TH">
              <a:solidFill>
                <a:prstClr val="black"/>
              </a:solidFill>
            </a:endParaRPr>
          </a:p>
        </p:txBody>
      </p:sp>
      <p:sp>
        <p:nvSpPr>
          <p:cNvPr id="8" name="Footer Placeholder 7"/>
          <p:cNvSpPr>
            <a:spLocks noGrp="1"/>
          </p:cNvSpPr>
          <p:nvPr>
            <p:ph type="ftr" sz="quarter" idx="11"/>
          </p:nvPr>
        </p:nvSpPr>
        <p:spPr/>
        <p:txBody>
          <a:bodyPr/>
          <a:lstStyle/>
          <a:p>
            <a:endParaRPr lang="th-TH">
              <a:solidFill>
                <a:prstClr val="black"/>
              </a:solidFill>
            </a:endParaRPr>
          </a:p>
        </p:txBody>
      </p:sp>
      <p:sp>
        <p:nvSpPr>
          <p:cNvPr id="9" name="Slide Number Placeholder 8"/>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
        <p:nvSpPr>
          <p:cNvPr id="10" name="Text Placeholder 2"/>
          <p:cNvSpPr>
            <a:spLocks noGrp="1"/>
          </p:cNvSpPr>
          <p:nvPr>
            <p:ph type="body" idx="13"/>
          </p:nvPr>
        </p:nvSpPr>
        <p:spPr>
          <a:xfrm>
            <a:off x="350658" y="2711279"/>
            <a:ext cx="303014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3"/>
          <p:cNvSpPr>
            <a:spLocks noGrp="1"/>
          </p:cNvSpPr>
          <p:nvPr>
            <p:ph sz="half" idx="14"/>
          </p:nvPr>
        </p:nvSpPr>
        <p:spPr>
          <a:xfrm>
            <a:off x="350658" y="2943561"/>
            <a:ext cx="303014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12" name="Text Placeholder 4"/>
          <p:cNvSpPr>
            <a:spLocks noGrp="1"/>
          </p:cNvSpPr>
          <p:nvPr>
            <p:ph type="body" sz="quarter" idx="15"/>
          </p:nvPr>
        </p:nvSpPr>
        <p:spPr>
          <a:xfrm>
            <a:off x="3491529" y="2711279"/>
            <a:ext cx="3031331" cy="232283"/>
          </a:xfrm>
        </p:spPr>
        <p:txBody>
          <a:bodyPr anchor="ctr">
            <a:no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5"/>
          <p:cNvSpPr>
            <a:spLocks noGrp="1"/>
          </p:cNvSpPr>
          <p:nvPr>
            <p:ph sz="quarter" idx="16"/>
          </p:nvPr>
        </p:nvSpPr>
        <p:spPr>
          <a:xfrm>
            <a:off x="3491529" y="2943561"/>
            <a:ext cx="3031331" cy="1480654"/>
          </a:xfrm>
        </p:spPr>
        <p:txBody>
          <a:bodyPr>
            <a:normAutofit/>
          </a:bodyPr>
          <a:lstStyle>
            <a:lvl1pPr>
              <a:defRPr sz="2100"/>
            </a:lvl1pPr>
            <a:lvl2pPr>
              <a:defRPr sz="1800"/>
            </a:lvl2pPr>
            <a:lvl3pPr>
              <a:defRPr sz="1500"/>
            </a:lvl3pPr>
            <a:lvl4pPr>
              <a:defRPr sz="1350"/>
            </a:lvl4pPr>
            <a:lvl5pPr>
              <a:defRPr sz="13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411258062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Date Placeholder 2"/>
          <p:cNvSpPr>
            <a:spLocks noGrp="1"/>
          </p:cNvSpPr>
          <p:nvPr>
            <p:ph type="dt" sz="half" idx="10"/>
          </p:nvPr>
        </p:nvSpPr>
        <p:spPr/>
        <p:txBody>
          <a:bodyPr/>
          <a:lstStyle/>
          <a:p>
            <a:fld id="{5755279B-4481-4411-B22A-E79983AD2ADB}" type="datetime1">
              <a:rPr lang="th-TH" smtClean="0">
                <a:solidFill>
                  <a:prstClr val="black"/>
                </a:solidFill>
              </a:rPr>
              <a:t>17/09/63</a:t>
            </a:fld>
            <a:endParaRPr lang="th-TH">
              <a:solidFill>
                <a:prstClr val="black"/>
              </a:solidFill>
            </a:endParaRPr>
          </a:p>
        </p:txBody>
      </p:sp>
      <p:sp>
        <p:nvSpPr>
          <p:cNvPr id="4" name="Footer Placeholder 3"/>
          <p:cNvSpPr>
            <a:spLocks noGrp="1"/>
          </p:cNvSpPr>
          <p:nvPr>
            <p:ph type="ftr" sz="quarter" idx="11"/>
          </p:nvPr>
        </p:nvSpPr>
        <p:spPr/>
        <p:txBody>
          <a:bodyPr/>
          <a:lstStyle/>
          <a:p>
            <a:endParaRPr lang="th-TH">
              <a:solidFill>
                <a:prstClr val="black"/>
              </a:solidFill>
            </a:endParaRPr>
          </a:p>
        </p:txBody>
      </p:sp>
      <p:sp>
        <p:nvSpPr>
          <p:cNvPr id="5" name="Slide Number Placeholder 4"/>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92730105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84CEA-0D17-48ED-B698-9F16FDAEDAD3}" type="datetime1">
              <a:rPr lang="th-TH" smtClean="0">
                <a:solidFill>
                  <a:prstClr val="black"/>
                </a:solidFill>
              </a:rPr>
              <a:t>17/09/63</a:t>
            </a:fld>
            <a:endParaRPr lang="th-TH">
              <a:solidFill>
                <a:prstClr val="black"/>
              </a:solidFill>
            </a:endParaRPr>
          </a:p>
        </p:txBody>
      </p:sp>
      <p:sp>
        <p:nvSpPr>
          <p:cNvPr id="3" name="Footer Placeholder 2"/>
          <p:cNvSpPr>
            <a:spLocks noGrp="1"/>
          </p:cNvSpPr>
          <p:nvPr>
            <p:ph type="ftr" sz="quarter" idx="11"/>
          </p:nvPr>
        </p:nvSpPr>
        <p:spPr/>
        <p:txBody>
          <a:bodyPr/>
          <a:lstStyle/>
          <a:p>
            <a:endParaRPr lang="th-TH">
              <a:solidFill>
                <a:prstClr val="black"/>
              </a:solidFill>
            </a:endParaRPr>
          </a:p>
        </p:txBody>
      </p:sp>
      <p:sp>
        <p:nvSpPr>
          <p:cNvPr id="4" name="Slide Number Placeholder 3"/>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222443519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627536"/>
            <a:ext cx="2256235" cy="448791"/>
          </a:xfrm>
        </p:spPr>
        <p:txBody>
          <a:bodyPr anchor="b"/>
          <a:lstStyle>
            <a:lvl1pPr algn="l">
              <a:defRPr sz="1500" b="1"/>
            </a:lvl1pPr>
          </a:lstStyle>
          <a:p>
            <a:r>
              <a:rPr lang="en-US"/>
              <a:t>Click to edit Master title style</a:t>
            </a:r>
            <a:endParaRPr lang="th-TH"/>
          </a:p>
        </p:txBody>
      </p:sp>
      <p:sp>
        <p:nvSpPr>
          <p:cNvPr id="3" name="Content Placeholder 2"/>
          <p:cNvSpPr>
            <a:spLocks noGrp="1"/>
          </p:cNvSpPr>
          <p:nvPr>
            <p:ph idx="1"/>
          </p:nvPr>
        </p:nvSpPr>
        <p:spPr>
          <a:xfrm>
            <a:off x="2681287" y="627535"/>
            <a:ext cx="3833813" cy="3967088"/>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Text Placeholder 3"/>
          <p:cNvSpPr>
            <a:spLocks noGrp="1"/>
          </p:cNvSpPr>
          <p:nvPr>
            <p:ph type="body" sz="half" idx="2"/>
          </p:nvPr>
        </p:nvSpPr>
        <p:spPr>
          <a:xfrm>
            <a:off x="342903" y="1076328"/>
            <a:ext cx="2256235"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3D0CD6B-87BA-487F-A8AB-80FE197DDD87}"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
        <p:nvSpPr>
          <p:cNvPr id="8" name="Title 1"/>
          <p:cNvSpPr txBox="1">
            <a:spLocks/>
          </p:cNvSpPr>
          <p:nvPr userDrawn="1"/>
        </p:nvSpPr>
        <p:spPr>
          <a:xfrm>
            <a:off x="1106742" y="87476"/>
            <a:ext cx="5670630" cy="540421"/>
          </a:xfrm>
          <a:prstGeom prst="rect">
            <a:avLst/>
          </a:prstGeom>
        </p:spPr>
        <p:txBody>
          <a:bodyPr vert="horz" lIns="68580" tIns="34290" rIns="68580" bIns="34290" rtlCol="0" anchor="ctr">
            <a:normAutofit fontScale="92500" lnSpcReduction="10000"/>
          </a:bodyPr>
          <a:lstStyle>
            <a:lvl1pPr algn="ctr" defTabSz="914400" rtl="0" eaLnBrk="1" latinLnBrk="0" hangingPunct="1">
              <a:spcBef>
                <a:spcPct val="0"/>
              </a:spcBef>
              <a:buNone/>
              <a:defRPr sz="4400" b="1" kern="1200">
                <a:solidFill>
                  <a:srgbClr val="0070C0"/>
                </a:solidFill>
                <a:latin typeface="+mj-lt"/>
                <a:ea typeface="+mj-ea"/>
                <a:cs typeface="TH Sarabun New" panose="020B0500040200020003" pitchFamily="34" charset="-34"/>
              </a:defRPr>
            </a:lvl1pPr>
          </a:lstStyle>
          <a:p>
            <a:r>
              <a:rPr lang="en-US" sz="3300"/>
              <a:t>Click to edit Master title style</a:t>
            </a:r>
            <a:endParaRPr lang="th-TH" sz="3300"/>
          </a:p>
        </p:txBody>
      </p:sp>
    </p:spTree>
    <p:extLst>
      <p:ext uri="{BB962C8B-B14F-4D97-AF65-F5344CB8AC3E}">
        <p14:creationId xmlns:p14="http://schemas.microsoft.com/office/powerpoint/2010/main" val="422139066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600451"/>
            <a:ext cx="4114800" cy="425054"/>
          </a:xfrm>
        </p:spPr>
        <p:txBody>
          <a:bodyPr anchor="b"/>
          <a:lstStyle>
            <a:lvl1pPr algn="l">
              <a:defRPr sz="1500" b="1"/>
            </a:lvl1pPr>
          </a:lstStyle>
          <a:p>
            <a:r>
              <a:rPr lang="en-US"/>
              <a:t>Click to edit Master title style</a:t>
            </a:r>
            <a:endParaRPr lang="th-TH"/>
          </a:p>
        </p:txBody>
      </p:sp>
      <p:sp>
        <p:nvSpPr>
          <p:cNvPr id="3" name="Picture Placeholder 2"/>
          <p:cNvSpPr>
            <a:spLocks noGrp="1"/>
          </p:cNvSpPr>
          <p:nvPr>
            <p:ph type="pic" idx="1"/>
          </p:nvPr>
        </p:nvSpPr>
        <p:spPr>
          <a:xfrm>
            <a:off x="1344216" y="459581"/>
            <a:ext cx="41148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th-TH"/>
          </a:p>
        </p:txBody>
      </p:sp>
      <p:sp>
        <p:nvSpPr>
          <p:cNvPr id="4" name="Text Placeholder 3"/>
          <p:cNvSpPr>
            <a:spLocks noGrp="1"/>
          </p:cNvSpPr>
          <p:nvPr>
            <p:ph type="body" sz="half" idx="2"/>
          </p:nvPr>
        </p:nvSpPr>
        <p:spPr>
          <a:xfrm>
            <a:off x="1344216" y="4025505"/>
            <a:ext cx="41148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8C4E2DC-BAE9-481E-9642-184F2896E096}" type="datetime1">
              <a:rPr lang="th-TH" smtClean="0">
                <a:solidFill>
                  <a:prstClr val="black"/>
                </a:solidFill>
              </a:rPr>
              <a:t>17/09/63</a:t>
            </a:fld>
            <a:endParaRPr lang="th-TH">
              <a:solidFill>
                <a:prstClr val="black"/>
              </a:solidFill>
            </a:endParaRPr>
          </a:p>
        </p:txBody>
      </p:sp>
      <p:sp>
        <p:nvSpPr>
          <p:cNvPr id="6" name="Footer Placeholder 5"/>
          <p:cNvSpPr>
            <a:spLocks noGrp="1"/>
          </p:cNvSpPr>
          <p:nvPr>
            <p:ph type="ftr" sz="quarter" idx="11"/>
          </p:nvPr>
        </p:nvSpPr>
        <p:spPr/>
        <p:txBody>
          <a:bodyPr/>
          <a:lstStyle/>
          <a:p>
            <a:endParaRPr lang="th-TH">
              <a:solidFill>
                <a:prstClr val="black"/>
              </a:solidFill>
            </a:endParaRPr>
          </a:p>
        </p:txBody>
      </p:sp>
      <p:sp>
        <p:nvSpPr>
          <p:cNvPr id="7" name="Slide Number Placeholder 6"/>
          <p:cNvSpPr>
            <a:spLocks noGrp="1"/>
          </p:cNvSpPr>
          <p:nvPr>
            <p:ph type="sldNum" sz="quarter" idx="12"/>
          </p:nvPr>
        </p:nvSpPr>
        <p:spPr/>
        <p:txBody>
          <a:bodyPr/>
          <a:lstStyle/>
          <a:p>
            <a:fld id="{B2352A46-D093-44AB-96D7-6C580A5CAC58}" type="slidenum">
              <a:rPr lang="th-TH" smtClean="0">
                <a:solidFill>
                  <a:prstClr val="black"/>
                </a:solidFill>
              </a:rPr>
              <a:pPr/>
              <a:t>‹#›</a:t>
            </a:fld>
            <a:endParaRPr lang="th-TH">
              <a:solidFill>
                <a:prstClr val="black"/>
              </a:solidFill>
            </a:endParaRPr>
          </a:p>
        </p:txBody>
      </p:sp>
    </p:spTree>
    <p:extLst>
      <p:ext uri="{BB962C8B-B14F-4D97-AF65-F5344CB8AC3E}">
        <p14:creationId xmlns:p14="http://schemas.microsoft.com/office/powerpoint/2010/main" val="641577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F69170A9-8622-493F-97C0-CC19540E511A}" type="datetime1">
              <a:rPr lang="th-TH" smtClean="0"/>
              <a:t>17/09/63</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B2352A46-D093-44AB-96D7-6C580A5CAC58}" type="slidenum">
              <a:rPr lang="th-TH" smtClean="0"/>
              <a:t>‹#›</a:t>
            </a:fld>
            <a:endParaRPr lang="th-TH"/>
          </a:p>
        </p:txBody>
      </p:sp>
      <p:sp>
        <p:nvSpPr>
          <p:cNvPr id="8" name="Content Placeholder 2"/>
          <p:cNvSpPr>
            <a:spLocks noGrp="1"/>
          </p:cNvSpPr>
          <p:nvPr>
            <p:ph sz="half" idx="13"/>
          </p:nvPr>
        </p:nvSpPr>
        <p:spPr>
          <a:xfrm>
            <a:off x="350658" y="2625755"/>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328510689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597821"/>
            <a:ext cx="5829300" cy="1102519"/>
          </a:xfrm>
        </p:spPr>
        <p:txBody>
          <a:bodyPr>
            <a:noAutofit/>
          </a:bodyPr>
          <a:lstStyle>
            <a:lvl1pPr algn="ctr">
              <a:defRPr sz="3600" b="1">
                <a:latin typeface="TH Sarabun New" panose="020B0500040200020003" pitchFamily="34" charset="-34"/>
                <a:cs typeface="TH Sarabun New" panose="020B0500040200020003" pitchFamily="34" charset="-34"/>
              </a:defRPr>
            </a:lvl1pPr>
          </a:lstStyle>
          <a:p>
            <a:r>
              <a:rPr lang="en-US" dirty="0"/>
              <a:t>Click to edit Master title style</a:t>
            </a:r>
            <a:endParaRPr lang="th-TH" dirty="0"/>
          </a:p>
        </p:txBody>
      </p:sp>
      <p:sp>
        <p:nvSpPr>
          <p:cNvPr id="3" name="Subtitle 2"/>
          <p:cNvSpPr>
            <a:spLocks noGrp="1"/>
          </p:cNvSpPr>
          <p:nvPr>
            <p:ph type="subTitle" idx="1"/>
          </p:nvPr>
        </p:nvSpPr>
        <p:spPr>
          <a:xfrm>
            <a:off x="1028700" y="2914650"/>
            <a:ext cx="4800600" cy="1314450"/>
          </a:xfrm>
        </p:spPr>
        <p:txBody>
          <a:bodyPr>
            <a:noAutofit/>
          </a:bodyPr>
          <a:lstStyle>
            <a:lvl1pPr marL="0" indent="0" algn="ctr">
              <a:buNone/>
              <a:defRPr sz="2700" b="1">
                <a:solidFill>
                  <a:schemeClr val="accent1">
                    <a:lumMod val="50000"/>
                  </a:schemeClr>
                </a:solidFill>
                <a:latin typeface="TH Sarabun New" panose="020B0500040200020003" pitchFamily="34" charset="-34"/>
                <a:cs typeface="TH Sarabun New" panose="020B0500040200020003" pitchFamily="34" charset="-34"/>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endParaRPr lang="th-TH" dirty="0"/>
          </a:p>
        </p:txBody>
      </p:sp>
      <p:sp>
        <p:nvSpPr>
          <p:cNvPr id="4" name="Date Placeholder 3"/>
          <p:cNvSpPr>
            <a:spLocks noGrp="1"/>
          </p:cNvSpPr>
          <p:nvPr>
            <p:ph type="dt" sz="half" idx="10"/>
          </p:nvPr>
        </p:nvSpPr>
        <p:spPr/>
        <p:txBody>
          <a:bodyPr/>
          <a:lstStyle>
            <a:lvl1pPr>
              <a:defRPr sz="825">
                <a:solidFill>
                  <a:schemeClr val="tx1"/>
                </a:solidFill>
                <a:latin typeface="TH Sarabun New" panose="020B0500040200020003" pitchFamily="34" charset="-34"/>
                <a:cs typeface="TH Sarabun New" panose="020B0500040200020003" pitchFamily="34" charset="-34"/>
              </a:defRPr>
            </a:lvl1pPr>
          </a:lstStyle>
          <a:p>
            <a:fld id="{5F63F0CE-6086-4998-AF24-157EFFD34AC5}"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11"/>
          </p:nvPr>
        </p:nvSpPr>
        <p:spPr/>
        <p:txBody>
          <a:bodyPr/>
          <a:lstStyle>
            <a:lvl1pPr>
              <a:defRPr sz="825">
                <a:solidFill>
                  <a:schemeClr val="tx1"/>
                </a:solidFill>
                <a:latin typeface="TH Sarabun New" panose="020B0500040200020003" pitchFamily="34" charset="-34"/>
                <a:cs typeface="TH Sarabun New" panose="020B0500040200020003" pitchFamily="34" charset="-34"/>
              </a:defRPr>
            </a:lvl1pPr>
          </a:lstStyle>
          <a:p>
            <a:endParaRPr lang="th-TH">
              <a:solidFill>
                <a:prstClr val="black"/>
              </a:solidFill>
            </a:endParaRPr>
          </a:p>
        </p:txBody>
      </p:sp>
      <p:sp>
        <p:nvSpPr>
          <p:cNvPr id="6" name="Slide Number Placeholder 5"/>
          <p:cNvSpPr>
            <a:spLocks noGrp="1"/>
          </p:cNvSpPr>
          <p:nvPr>
            <p:ph type="sldNum" sz="quarter" idx="12"/>
          </p:nvPr>
        </p:nvSpPr>
        <p:spPr/>
        <p:txBody>
          <a:bodyPr/>
          <a:lstStyle>
            <a:lvl1pPr>
              <a:defRPr sz="1350">
                <a:solidFill>
                  <a:schemeClr val="tx1"/>
                </a:solidFill>
                <a:latin typeface="TH Sarabun New" panose="020B0500040200020003" pitchFamily="34" charset="-34"/>
                <a:cs typeface="TH Sarabun New" panose="020B0500040200020003" pitchFamily="34" charset="-34"/>
              </a:defRPr>
            </a:lvl1pPr>
          </a:lstStyle>
          <a:p>
            <a:fld id="{B2352A46-D093-44AB-96D7-6C580A5CAC58}" type="slidenum">
              <a:rPr lang="th-TH" smtClean="0">
                <a:solidFill>
                  <a:prstClr val="black"/>
                </a:solidFill>
              </a:rPr>
              <a:pPr/>
              <a:t>‹#›</a:t>
            </a:fld>
            <a:endParaRPr lang="th-TH">
              <a:solidFill>
                <a:prstClr val="black"/>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116" y="4768708"/>
            <a:ext cx="719599" cy="295376"/>
          </a:xfrm>
          <a:prstGeom prst="rect">
            <a:avLst/>
          </a:prstGeom>
        </p:spPr>
      </p:pic>
    </p:spTree>
    <p:extLst>
      <p:ext uri="{BB962C8B-B14F-4D97-AF65-F5344CB8AC3E}">
        <p14:creationId xmlns:p14="http://schemas.microsoft.com/office/powerpoint/2010/main" val="257924817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blank" preserve="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cs typeface="+mn-cs"/>
              </a:defRPr>
            </a:lvl1pPr>
          </a:lstStyle>
          <a:p>
            <a:fld id="{EA4BF8FB-AEFC-4F4D-86C5-87D4BAD11512}" type="datetime1">
              <a:rPr lang="th-TH" smtClean="0">
                <a:solidFill>
                  <a:prstClr val="black"/>
                </a:solidFill>
              </a:rPr>
              <a:t>17/09/63</a:t>
            </a:fld>
            <a:endParaRPr lang="th-TH">
              <a:solidFill>
                <a:prstClr val="black"/>
              </a:solidFill>
            </a:endParaRPr>
          </a:p>
        </p:txBody>
      </p:sp>
      <p:sp>
        <p:nvSpPr>
          <p:cNvPr id="3" name="Footer Placeholder 2"/>
          <p:cNvSpPr>
            <a:spLocks noGrp="1"/>
          </p:cNvSpPr>
          <p:nvPr>
            <p:ph type="ftr" sz="quarter" idx="11"/>
          </p:nvPr>
        </p:nvSpPr>
        <p:spPr/>
        <p:txBody>
          <a:bodyPr/>
          <a:lstStyle>
            <a:lvl1pPr>
              <a:defRPr>
                <a:cs typeface="+mn-cs"/>
              </a:defRPr>
            </a:lvl1pPr>
          </a:lstStyle>
          <a:p>
            <a:endParaRPr lang="th-TH">
              <a:solidFill>
                <a:prstClr val="black"/>
              </a:solidFill>
            </a:endParaRPr>
          </a:p>
        </p:txBody>
      </p:sp>
      <p:sp>
        <p:nvSpPr>
          <p:cNvPr id="4" name="Slide Number Placeholder 3"/>
          <p:cNvSpPr>
            <a:spLocks noGrp="1"/>
          </p:cNvSpPr>
          <p:nvPr>
            <p:ph type="sldNum" sz="quarter" idx="12"/>
          </p:nvPr>
        </p:nvSpPr>
        <p:spPr/>
        <p:txBody>
          <a:bodyPr/>
          <a:lstStyle>
            <a:lvl1pPr>
              <a:defRPr>
                <a:cs typeface="+mn-cs"/>
              </a:defRPr>
            </a:lvl1pPr>
          </a:lstStyle>
          <a:p>
            <a:fld id="{B2352A46-D093-44AB-96D7-6C580A5CAC58}" type="slidenum">
              <a:rPr lang="th-TH" smtClean="0">
                <a:solidFill>
                  <a:prstClr val="black"/>
                </a:solidFill>
              </a:rPr>
              <a:pPr/>
              <a:t>‹#›</a:t>
            </a:fld>
            <a:endParaRPr lang="th-TH">
              <a:solidFill>
                <a:prstClr val="black"/>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308" y="-8467"/>
            <a:ext cx="6804491" cy="5157000"/>
          </a:xfrm>
          <a:prstGeom prst="rect">
            <a:avLst/>
          </a:prstGeom>
        </p:spPr>
      </p:pic>
    </p:spTree>
    <p:extLst>
      <p:ext uri="{BB962C8B-B14F-4D97-AF65-F5344CB8AC3E}">
        <p14:creationId xmlns:p14="http://schemas.microsoft.com/office/powerpoint/2010/main" val="96646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951570"/>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B0DA9E53-525D-4313-883B-421A1CF62AB0}" type="datetime1">
              <a:rPr lang="th-TH" smtClean="0"/>
              <a:t>17/09/63</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B2352A46-D093-44AB-96D7-6C580A5CAC58}" type="slidenum">
              <a:rPr lang="th-TH" smtClean="0"/>
              <a:t>‹#›</a:t>
            </a:fld>
            <a:endParaRPr lang="th-TH"/>
          </a:p>
        </p:txBody>
      </p:sp>
      <p:sp>
        <p:nvSpPr>
          <p:cNvPr id="8" name="Content Placeholder 2"/>
          <p:cNvSpPr>
            <a:spLocks noGrp="1"/>
          </p:cNvSpPr>
          <p:nvPr>
            <p:ph sz="half" idx="13"/>
          </p:nvPr>
        </p:nvSpPr>
        <p:spPr>
          <a:xfrm>
            <a:off x="350658" y="273376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9" name="Content Placeholder 3"/>
          <p:cNvSpPr>
            <a:spLocks noGrp="1"/>
          </p:cNvSpPr>
          <p:nvPr>
            <p:ph sz="half" idx="14"/>
          </p:nvPr>
        </p:nvSpPr>
        <p:spPr>
          <a:xfrm>
            <a:off x="3493908" y="273376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2910838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D2852436-FBCF-4D79-8E1F-1ED0015C15EC}" type="datetime1">
              <a:rPr lang="th-TH" smtClean="0"/>
              <a:t>17/09/63</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B2352A46-D093-44AB-96D7-6C580A5CAC58}" type="slidenum">
              <a:rPr lang="th-TH" smtClean="0"/>
              <a:t>‹#›</a:t>
            </a:fld>
            <a:endParaRPr lang="th-TH"/>
          </a:p>
        </p:txBody>
      </p:sp>
      <p:sp>
        <p:nvSpPr>
          <p:cNvPr id="8" name="Content Placeholder 2"/>
          <p:cNvSpPr>
            <a:spLocks noGrp="1"/>
          </p:cNvSpPr>
          <p:nvPr>
            <p:ph sz="half" idx="13"/>
          </p:nvPr>
        </p:nvSpPr>
        <p:spPr>
          <a:xfrm>
            <a:off x="350658" y="2679761"/>
            <a:ext cx="618300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281913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34290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Content Placeholder 3"/>
          <p:cNvSpPr>
            <a:spLocks noGrp="1"/>
          </p:cNvSpPr>
          <p:nvPr>
            <p:ph sz="half" idx="2"/>
          </p:nvPr>
        </p:nvSpPr>
        <p:spPr>
          <a:xfrm>
            <a:off x="3486150" y="897564"/>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1EF904C6-8E2C-4326-9F9B-BAD6EA0C2AB6}" type="datetime1">
              <a:rPr lang="th-TH" smtClean="0"/>
              <a:t>17/09/63</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B2352A46-D093-44AB-96D7-6C580A5CAC58}" type="slidenum">
              <a:rPr lang="th-TH" smtClean="0"/>
              <a:t>‹#›</a:t>
            </a:fld>
            <a:endParaRPr lang="th-TH"/>
          </a:p>
        </p:txBody>
      </p:sp>
      <p:sp>
        <p:nvSpPr>
          <p:cNvPr id="8" name="Content Placeholder 2"/>
          <p:cNvSpPr>
            <a:spLocks noGrp="1"/>
          </p:cNvSpPr>
          <p:nvPr>
            <p:ph sz="half" idx="13"/>
          </p:nvPr>
        </p:nvSpPr>
        <p:spPr>
          <a:xfrm>
            <a:off x="350658" y="271231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9" name="Content Placeholder 3"/>
          <p:cNvSpPr>
            <a:spLocks noGrp="1"/>
          </p:cNvSpPr>
          <p:nvPr>
            <p:ph sz="half" idx="14"/>
          </p:nvPr>
        </p:nvSpPr>
        <p:spPr>
          <a:xfrm>
            <a:off x="3493908" y="2712318"/>
            <a:ext cx="3028950" cy="1695636"/>
          </a:xfrm>
        </p:spPr>
        <p:txBody>
          <a:bodyPr>
            <a:normAutofit/>
          </a:bodyPr>
          <a:lstStyle>
            <a:lvl1pPr>
              <a:defRPr sz="1800"/>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Tree>
    <p:extLst>
      <p:ext uri="{BB962C8B-B14F-4D97-AF65-F5344CB8AC3E}">
        <p14:creationId xmlns:p14="http://schemas.microsoft.com/office/powerpoint/2010/main" val="1375893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slideLayout" Target="../slideLayouts/slideLayout34.xml"/><Relationship Id="rId26" Type="http://schemas.openxmlformats.org/officeDocument/2006/relationships/slideLayout" Target="../slideLayouts/slideLayout42.xml"/><Relationship Id="rId3" Type="http://schemas.openxmlformats.org/officeDocument/2006/relationships/slideLayout" Target="../slideLayouts/slideLayout19.xml"/><Relationship Id="rId21" Type="http://schemas.openxmlformats.org/officeDocument/2006/relationships/slideLayout" Target="../slideLayouts/slideLayout37.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5" Type="http://schemas.openxmlformats.org/officeDocument/2006/relationships/slideLayout" Target="../slideLayouts/slideLayout41.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20" Type="http://schemas.openxmlformats.org/officeDocument/2006/relationships/slideLayout" Target="../slideLayouts/slideLayout36.xml"/><Relationship Id="rId29" Type="http://schemas.openxmlformats.org/officeDocument/2006/relationships/slideLayout" Target="../slideLayouts/slideLayout45.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24" Type="http://schemas.openxmlformats.org/officeDocument/2006/relationships/slideLayout" Target="../slideLayouts/slideLayout40.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23" Type="http://schemas.openxmlformats.org/officeDocument/2006/relationships/slideLayout" Target="../slideLayouts/slideLayout39.xml"/><Relationship Id="rId28" Type="http://schemas.openxmlformats.org/officeDocument/2006/relationships/slideLayout" Target="../slideLayouts/slideLayout44.xml"/><Relationship Id="rId10" Type="http://schemas.openxmlformats.org/officeDocument/2006/relationships/slideLayout" Target="../slideLayouts/slideLayout26.xml"/><Relationship Id="rId19" Type="http://schemas.openxmlformats.org/officeDocument/2006/relationships/slideLayout" Target="../slideLayouts/slideLayout35.xml"/><Relationship Id="rId31" Type="http://schemas.openxmlformats.org/officeDocument/2006/relationships/image" Target="../media/image4.pn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 Id="rId22" Type="http://schemas.openxmlformats.org/officeDocument/2006/relationships/slideLayout" Target="../slideLayouts/slideLayout38.xml"/><Relationship Id="rId27" Type="http://schemas.openxmlformats.org/officeDocument/2006/relationships/slideLayout" Target="../slideLayouts/slideLayout43.xml"/><Relationship Id="rId30"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image" Target="../media/image1.wmf"/><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theme" Target="../theme/theme3.xml"/><Relationship Id="rId2" Type="http://schemas.openxmlformats.org/officeDocument/2006/relationships/slideLayout" Target="../slideLayouts/slideLayout47.xml"/><Relationship Id="rId16" Type="http://schemas.openxmlformats.org/officeDocument/2006/relationships/slideLayout" Target="../slideLayouts/slideLayout61.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640" y="87476"/>
            <a:ext cx="6480720" cy="540421"/>
          </a:xfrm>
          <a:prstGeom prst="rect">
            <a:avLst/>
          </a:prstGeom>
        </p:spPr>
        <p:txBody>
          <a:bodyPr vert="horz" lIns="91440" tIns="45720" rIns="91440" bIns="45720" rtlCol="0" anchor="t">
            <a:noAutofit/>
          </a:bodyPr>
          <a:lstStyle/>
          <a:p>
            <a:r>
              <a:rPr lang="en-US" dirty="0"/>
              <a:t>Click to edit Master title style</a:t>
            </a:r>
            <a:endParaRPr lang="th-TH" dirty="0"/>
          </a:p>
        </p:txBody>
      </p:sp>
      <p:sp>
        <p:nvSpPr>
          <p:cNvPr id="3" name="Text Placeholder 2"/>
          <p:cNvSpPr>
            <a:spLocks noGrp="1"/>
          </p:cNvSpPr>
          <p:nvPr>
            <p:ph type="body" idx="1"/>
          </p:nvPr>
        </p:nvSpPr>
        <p:spPr>
          <a:xfrm>
            <a:off x="180474" y="843559"/>
            <a:ext cx="6497052" cy="3751064"/>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Date Placeholder 3"/>
          <p:cNvSpPr>
            <a:spLocks noGrp="1"/>
          </p:cNvSpPr>
          <p:nvPr>
            <p:ph type="dt" sz="half" idx="2"/>
          </p:nvPr>
        </p:nvSpPr>
        <p:spPr>
          <a:xfrm>
            <a:off x="1160748" y="4767264"/>
            <a:ext cx="782352" cy="273844"/>
          </a:xfrm>
          <a:prstGeom prst="rect">
            <a:avLst/>
          </a:prstGeom>
        </p:spPr>
        <p:txBody>
          <a:bodyPr vert="horz" lIns="91440" tIns="45720" rIns="91440" bIns="45720" rtlCol="0" anchor="ctr"/>
          <a:lstStyle>
            <a:lvl1pPr algn="r">
              <a:defRPr sz="1050">
                <a:solidFill>
                  <a:schemeClr val="tx1"/>
                </a:solidFill>
                <a:latin typeface="+mn-lt"/>
                <a:cs typeface="+mn-cs"/>
              </a:defRPr>
            </a:lvl1pPr>
          </a:lstStyle>
          <a:p>
            <a:fld id="{C48AB50E-B0F5-412D-B4D4-85E7E525F74E}" type="datetime1">
              <a:rPr lang="th-TH" smtClean="0"/>
              <a:t>17/09/63</a:t>
            </a:fld>
            <a:endParaRPr lang="th-TH"/>
          </a:p>
        </p:txBody>
      </p:sp>
      <p:sp>
        <p:nvSpPr>
          <p:cNvPr id="5" name="Footer Placeholder 4"/>
          <p:cNvSpPr>
            <a:spLocks noGrp="1"/>
          </p:cNvSpPr>
          <p:nvPr>
            <p:ph type="ftr" sz="quarter" idx="3"/>
          </p:nvPr>
        </p:nvSpPr>
        <p:spPr>
          <a:xfrm>
            <a:off x="2343150" y="4767264"/>
            <a:ext cx="2171700" cy="273844"/>
          </a:xfrm>
          <a:prstGeom prst="rect">
            <a:avLst/>
          </a:prstGeom>
        </p:spPr>
        <p:txBody>
          <a:bodyPr vert="horz" lIns="91440" tIns="45720" rIns="91440" bIns="45720" rtlCol="0" anchor="ctr"/>
          <a:lstStyle>
            <a:lvl1pPr algn="ctr">
              <a:defRPr sz="1050">
                <a:solidFill>
                  <a:schemeClr val="tx1"/>
                </a:solidFill>
                <a:latin typeface="+mn-lt"/>
                <a:cs typeface="+mn-cs"/>
              </a:defRPr>
            </a:lvl1pPr>
          </a:lstStyle>
          <a:p>
            <a:endParaRPr lang="th-TH"/>
          </a:p>
        </p:txBody>
      </p:sp>
      <p:sp>
        <p:nvSpPr>
          <p:cNvPr id="6" name="Slide Number Placeholder 5"/>
          <p:cNvSpPr>
            <a:spLocks noGrp="1"/>
          </p:cNvSpPr>
          <p:nvPr>
            <p:ph type="sldNum" sz="quarter" idx="4"/>
          </p:nvPr>
        </p:nvSpPr>
        <p:spPr>
          <a:xfrm>
            <a:off x="5248949" y="4767264"/>
            <a:ext cx="1600200" cy="273844"/>
          </a:xfrm>
          <a:prstGeom prst="rect">
            <a:avLst/>
          </a:prstGeom>
        </p:spPr>
        <p:txBody>
          <a:bodyPr vert="horz" lIns="91440" tIns="45720" rIns="91440" bIns="45720" rtlCol="0" anchor="ctr"/>
          <a:lstStyle>
            <a:lvl1pPr algn="r">
              <a:defRPr sz="1500">
                <a:solidFill>
                  <a:schemeClr val="tx1"/>
                </a:solidFill>
                <a:latin typeface="+mn-lt"/>
                <a:cs typeface="+mn-cs"/>
              </a:defRPr>
            </a:lvl1pPr>
          </a:lstStyle>
          <a:p>
            <a:fld id="{B2352A46-D093-44AB-96D7-6C580A5CAC58}" type="slidenum">
              <a:rPr lang="th-TH" smtClean="0"/>
              <a:t>‹#›</a:t>
            </a:fld>
            <a:endParaRPr lang="th-TH"/>
          </a:p>
        </p:txBody>
      </p:sp>
      <p:pic>
        <p:nvPicPr>
          <p:cNvPr id="29" name="Picture 28"/>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17116" y="4768708"/>
            <a:ext cx="719599" cy="295376"/>
          </a:xfrm>
          <a:prstGeom prst="rect">
            <a:avLst/>
          </a:prstGeom>
        </p:spPr>
      </p:pic>
    </p:spTree>
    <p:extLst>
      <p:ext uri="{BB962C8B-B14F-4D97-AF65-F5344CB8AC3E}">
        <p14:creationId xmlns:p14="http://schemas.microsoft.com/office/powerpoint/2010/main" val="1089595031"/>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89" r:id="rId16"/>
  </p:sldLayoutIdLst>
  <p:hf hdr="0" ftr="0" dt="0"/>
  <p:txStyles>
    <p:titleStyle>
      <a:lvl1pPr algn="l" defTabSz="685800" rtl="0" eaLnBrk="1" latinLnBrk="0" hangingPunct="1">
        <a:spcBef>
          <a:spcPct val="0"/>
        </a:spcBef>
        <a:buNone/>
        <a:defRPr sz="2100" b="1" kern="1200">
          <a:solidFill>
            <a:srgbClr val="1F4E6B"/>
          </a:solidFill>
          <a:latin typeface="+mj-lt"/>
          <a:ea typeface="+mj-ea"/>
          <a:cs typeface="TH Sarabun New" panose="020B0500040200020003" pitchFamily="34" charset="-34"/>
        </a:defRPr>
      </a:lvl1pPr>
    </p:titleStyle>
    <p:bodyStyle>
      <a:lvl1pPr marL="257175" indent="-257175" algn="l" defTabSz="685800" rtl="0" eaLnBrk="1" latinLnBrk="0" hangingPunct="1">
        <a:spcBef>
          <a:spcPct val="20000"/>
        </a:spcBef>
        <a:buFont typeface="Wingdings" pitchFamily="2" charset="2"/>
        <a:buChar char="§"/>
        <a:defRPr sz="2100" b="1" kern="1200">
          <a:solidFill>
            <a:schemeClr val="tx1"/>
          </a:solidFill>
          <a:latin typeface="+mn-lt"/>
          <a:ea typeface="+mn-ea"/>
          <a:cs typeface="TH Sarabun New" panose="020B0500040200020003" pitchFamily="34" charset="-34"/>
        </a:defRPr>
      </a:lvl1pPr>
      <a:lvl2pPr marL="557213" indent="-214313" algn="l" defTabSz="685800" rtl="0" eaLnBrk="1" latinLnBrk="0" hangingPunct="1">
        <a:spcBef>
          <a:spcPct val="20000"/>
        </a:spcBef>
        <a:buFont typeface="Arial" pitchFamily="34" charset="0"/>
        <a:buChar char="•"/>
        <a:defRPr sz="2100" b="1" kern="1200">
          <a:solidFill>
            <a:schemeClr val="tx1"/>
          </a:solidFill>
          <a:latin typeface="+mn-lt"/>
          <a:ea typeface="+mn-ea"/>
          <a:cs typeface="TH Sarabun New" panose="020B0500040200020003" pitchFamily="34" charset="-34"/>
        </a:defRPr>
      </a:lvl2pPr>
      <a:lvl3pPr marL="857250" indent="-171450" algn="l" defTabSz="685800" rtl="0" eaLnBrk="1" latinLnBrk="0" hangingPunct="1">
        <a:spcBef>
          <a:spcPct val="20000"/>
        </a:spcBef>
        <a:buSzPct val="85000"/>
        <a:buFont typeface="Browallia New" pitchFamily="34" charset="-34"/>
        <a:buChar char="–"/>
        <a:defRPr sz="2100" b="1" kern="1200">
          <a:solidFill>
            <a:schemeClr val="tx1"/>
          </a:solidFill>
          <a:latin typeface="+mn-lt"/>
          <a:ea typeface="+mn-ea"/>
          <a:cs typeface="TH Sarabun New" panose="020B0500040200020003" pitchFamily="34" charset="-34"/>
        </a:defRPr>
      </a:lvl3pPr>
      <a:lvl4pPr marL="1200150" indent="-171450" algn="l" defTabSz="685800" rtl="0" eaLnBrk="1" latinLnBrk="0" hangingPunct="1">
        <a:spcBef>
          <a:spcPct val="20000"/>
        </a:spcBef>
        <a:buSzPct val="65000"/>
        <a:buFont typeface="Courier New" pitchFamily="49" charset="0"/>
        <a:buChar char="o"/>
        <a:defRPr sz="2100" b="1" kern="1200">
          <a:solidFill>
            <a:schemeClr val="tx1"/>
          </a:solidFill>
          <a:latin typeface="+mn-lt"/>
          <a:ea typeface="+mn-ea"/>
          <a:cs typeface="TH Sarabun New" panose="020B0500040200020003" pitchFamily="34" charset="-34"/>
        </a:defRPr>
      </a:lvl4pPr>
      <a:lvl5pPr marL="1543050" indent="-171450" algn="l" defTabSz="685800" rtl="0" eaLnBrk="1" latinLnBrk="0" hangingPunct="1">
        <a:spcBef>
          <a:spcPct val="20000"/>
        </a:spcBef>
        <a:buFont typeface="Arial" pitchFamily="34" charset="0"/>
        <a:buChar char="»"/>
        <a:defRPr sz="2100" b="1" kern="1200">
          <a:solidFill>
            <a:schemeClr val="tx1"/>
          </a:solidFill>
          <a:latin typeface="+mn-lt"/>
          <a:ea typeface="+mn-ea"/>
          <a:cs typeface="TH Sarabun New" panose="020B0500040200020003" pitchFamily="34" charset="-34"/>
        </a:defRPr>
      </a:lvl5pPr>
      <a:lvl6pPr marL="1885950" indent="-171450" algn="l" defTabSz="685800" rtl="0" eaLnBrk="1" latinLnBrk="0" hangingPunct="1">
        <a:spcBef>
          <a:spcPct val="20000"/>
        </a:spcBef>
        <a:buFont typeface="Arial" pitchFamily="34" charset="0"/>
        <a:buChar char="•"/>
        <a:defRPr sz="1500" kern="1200">
          <a:solidFill>
            <a:schemeClr val="accent6">
              <a:lumMod val="50000"/>
            </a:schemeClr>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th-TH"/>
      </a:defPPr>
      <a:lvl1pPr marL="0" algn="l" defTabSz="685800" rtl="0" eaLnBrk="1" latinLnBrk="0" hangingPunct="1">
        <a:defRPr sz="2100" kern="1200">
          <a:solidFill>
            <a:schemeClr val="tx1"/>
          </a:solidFill>
          <a:latin typeface="+mn-lt"/>
          <a:ea typeface="+mn-ea"/>
          <a:cs typeface="+mn-cs"/>
        </a:defRPr>
      </a:lvl1pPr>
      <a:lvl2pPr marL="342900" algn="l" defTabSz="685800" rtl="0" eaLnBrk="1" latinLnBrk="0" hangingPunct="1">
        <a:defRPr sz="2100" kern="1200">
          <a:solidFill>
            <a:schemeClr val="tx1"/>
          </a:solidFill>
          <a:latin typeface="+mn-lt"/>
          <a:ea typeface="+mn-ea"/>
          <a:cs typeface="+mn-cs"/>
        </a:defRPr>
      </a:lvl2pPr>
      <a:lvl3pPr marL="685800" algn="l" defTabSz="685800" rtl="0" eaLnBrk="1" latinLnBrk="0" hangingPunct="1">
        <a:defRPr sz="2100" kern="1200">
          <a:solidFill>
            <a:schemeClr val="tx1"/>
          </a:solidFill>
          <a:latin typeface="+mn-lt"/>
          <a:ea typeface="+mn-ea"/>
          <a:cs typeface="+mn-cs"/>
        </a:defRPr>
      </a:lvl3pPr>
      <a:lvl4pPr marL="1028700" algn="l" defTabSz="685800" rtl="0" eaLnBrk="1" latinLnBrk="0" hangingPunct="1">
        <a:defRPr sz="2100" kern="1200">
          <a:solidFill>
            <a:schemeClr val="tx1"/>
          </a:solidFill>
          <a:latin typeface="+mn-lt"/>
          <a:ea typeface="+mn-ea"/>
          <a:cs typeface="+mn-cs"/>
        </a:defRPr>
      </a:lvl4pPr>
      <a:lvl5pPr marL="1371600" algn="l" defTabSz="685800" rtl="0" eaLnBrk="1" latinLnBrk="0" hangingPunct="1">
        <a:defRPr sz="2100" kern="1200">
          <a:solidFill>
            <a:schemeClr val="tx1"/>
          </a:solidFill>
          <a:latin typeface="+mn-lt"/>
          <a:ea typeface="+mn-ea"/>
          <a:cs typeface="+mn-cs"/>
        </a:defRPr>
      </a:lvl5pPr>
      <a:lvl6pPr marL="1714500" algn="l" defTabSz="685800" rtl="0" eaLnBrk="1" latinLnBrk="0" hangingPunct="1">
        <a:defRPr sz="2100" kern="1200">
          <a:solidFill>
            <a:schemeClr val="tx1"/>
          </a:solidFill>
          <a:latin typeface="+mn-lt"/>
          <a:ea typeface="+mn-ea"/>
          <a:cs typeface="+mn-cs"/>
        </a:defRPr>
      </a:lvl6pPr>
      <a:lvl7pPr marL="2057400" algn="l" defTabSz="685800" rtl="0" eaLnBrk="1" latinLnBrk="0" hangingPunct="1">
        <a:defRPr sz="2100" kern="1200">
          <a:solidFill>
            <a:schemeClr val="tx1"/>
          </a:solidFill>
          <a:latin typeface="+mn-lt"/>
          <a:ea typeface="+mn-ea"/>
          <a:cs typeface="+mn-cs"/>
        </a:defRPr>
      </a:lvl7pPr>
      <a:lvl8pPr marL="2400300" algn="l" defTabSz="685800" rtl="0" eaLnBrk="1" latinLnBrk="0" hangingPunct="1">
        <a:defRPr sz="2100" kern="1200">
          <a:solidFill>
            <a:schemeClr val="tx1"/>
          </a:solidFill>
          <a:latin typeface="+mn-lt"/>
          <a:ea typeface="+mn-ea"/>
          <a:cs typeface="+mn-cs"/>
        </a:defRPr>
      </a:lvl8pPr>
      <a:lvl9pPr marL="2743200" algn="l" defTabSz="685800"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8447" y="87476"/>
            <a:ext cx="5798819" cy="540421"/>
          </a:xfrm>
          <a:prstGeom prst="rect">
            <a:avLst/>
          </a:prstGeom>
        </p:spPr>
        <p:txBody>
          <a:bodyPr vert="horz" lIns="91440" tIns="45720" rIns="91440" bIns="45720" rtlCol="0" anchor="ctr">
            <a:normAutofit/>
          </a:bodyPr>
          <a:lstStyle/>
          <a:p>
            <a:r>
              <a:rPr lang="en-US"/>
              <a:t>Click to edit Master title style</a:t>
            </a:r>
            <a:endParaRPr lang="th-TH" dirty="0"/>
          </a:p>
        </p:txBody>
      </p:sp>
      <p:sp>
        <p:nvSpPr>
          <p:cNvPr id="3" name="Text Placeholder 2"/>
          <p:cNvSpPr>
            <a:spLocks noGrp="1"/>
          </p:cNvSpPr>
          <p:nvPr>
            <p:ph type="body" idx="1"/>
          </p:nvPr>
        </p:nvSpPr>
        <p:spPr>
          <a:xfrm>
            <a:off x="342900" y="843559"/>
            <a:ext cx="6172200" cy="375106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Date Placeholder 3"/>
          <p:cNvSpPr>
            <a:spLocks noGrp="1"/>
          </p:cNvSpPr>
          <p:nvPr>
            <p:ph type="dt" sz="half" idx="2"/>
          </p:nvPr>
        </p:nvSpPr>
        <p:spPr>
          <a:xfrm>
            <a:off x="342900" y="4767264"/>
            <a:ext cx="1600200" cy="273844"/>
          </a:xfrm>
          <a:prstGeom prst="rect">
            <a:avLst/>
          </a:prstGeom>
        </p:spPr>
        <p:txBody>
          <a:bodyPr vert="horz" lIns="91440" tIns="45720" rIns="91440" bIns="45720" rtlCol="0" anchor="ctr"/>
          <a:lstStyle>
            <a:lvl1pPr algn="l">
              <a:defRPr sz="1050">
                <a:solidFill>
                  <a:schemeClr val="tx1"/>
                </a:solidFill>
                <a:latin typeface="+mn-lt"/>
                <a:cs typeface="+mn-cs"/>
              </a:defRPr>
            </a:lvl1pPr>
          </a:lstStyle>
          <a:p>
            <a:fld id="{06974BE8-17D1-4C3A-84CA-B9FC46E3E5EA}" type="datetime1">
              <a:rPr lang="th-TH" smtClean="0">
                <a:solidFill>
                  <a:prstClr val="black"/>
                </a:solidFill>
              </a:rPr>
              <a:t>17/09/63</a:t>
            </a:fld>
            <a:endParaRPr lang="th-TH" dirty="0">
              <a:solidFill>
                <a:prstClr val="black"/>
              </a:solidFill>
            </a:endParaRPr>
          </a:p>
        </p:txBody>
      </p:sp>
      <p:sp>
        <p:nvSpPr>
          <p:cNvPr id="5" name="Footer Placeholder 4"/>
          <p:cNvSpPr>
            <a:spLocks noGrp="1"/>
          </p:cNvSpPr>
          <p:nvPr>
            <p:ph type="ftr" sz="quarter" idx="3"/>
          </p:nvPr>
        </p:nvSpPr>
        <p:spPr>
          <a:xfrm>
            <a:off x="2343150" y="4767264"/>
            <a:ext cx="2171700" cy="273844"/>
          </a:xfrm>
          <a:prstGeom prst="rect">
            <a:avLst/>
          </a:prstGeom>
        </p:spPr>
        <p:txBody>
          <a:bodyPr vert="horz" lIns="91440" tIns="45720" rIns="91440" bIns="45720" rtlCol="0" anchor="ctr"/>
          <a:lstStyle>
            <a:lvl1pPr algn="ctr">
              <a:defRPr sz="1050" i="1">
                <a:solidFill>
                  <a:schemeClr val="tx1"/>
                </a:solidFill>
                <a:latin typeface="+mn-lt"/>
                <a:cs typeface="+mn-cs"/>
              </a:defRPr>
            </a:lvl1pPr>
          </a:lstStyle>
          <a:p>
            <a:endParaRPr lang="th-TH" dirty="0">
              <a:solidFill>
                <a:prstClr val="black"/>
              </a:solidFill>
            </a:endParaRPr>
          </a:p>
        </p:txBody>
      </p:sp>
      <p:sp>
        <p:nvSpPr>
          <p:cNvPr id="6" name="Slide Number Placeholder 5"/>
          <p:cNvSpPr>
            <a:spLocks noGrp="1"/>
          </p:cNvSpPr>
          <p:nvPr>
            <p:ph type="sldNum" sz="quarter" idx="4"/>
          </p:nvPr>
        </p:nvSpPr>
        <p:spPr>
          <a:xfrm>
            <a:off x="5248949" y="4767264"/>
            <a:ext cx="1600200" cy="273844"/>
          </a:xfrm>
          <a:prstGeom prst="rect">
            <a:avLst/>
          </a:prstGeom>
        </p:spPr>
        <p:txBody>
          <a:bodyPr vert="horz" lIns="91440" tIns="45720" rIns="91440" bIns="45720" rtlCol="0" anchor="ctr"/>
          <a:lstStyle>
            <a:lvl1pPr algn="r">
              <a:defRPr sz="1500">
                <a:solidFill>
                  <a:schemeClr val="tx1"/>
                </a:solidFill>
                <a:latin typeface="+mn-lt"/>
                <a:cs typeface="+mn-cs"/>
              </a:defRPr>
            </a:lvl1pPr>
          </a:lstStyle>
          <a:p>
            <a:fld id="{2BBA52F3-BB87-47C9-8F58-716823F9E311}" type="slidenum">
              <a:rPr lang="th-TH" smtClean="0">
                <a:solidFill>
                  <a:prstClr val="black"/>
                </a:solidFill>
              </a:rPr>
              <a:pPr/>
              <a:t>‹#›</a:t>
            </a:fld>
            <a:endParaRPr lang="th-TH" dirty="0">
              <a:solidFill>
                <a:prstClr val="black"/>
              </a:solidFill>
            </a:endParaRPr>
          </a:p>
        </p:txBody>
      </p:sp>
      <p:cxnSp>
        <p:nvCxnSpPr>
          <p:cNvPr id="14" name="Straight Connector 13"/>
          <p:cNvCxnSpPr/>
          <p:nvPr/>
        </p:nvCxnSpPr>
        <p:spPr>
          <a:xfrm rot="-120000">
            <a:off x="903319" y="453248"/>
            <a:ext cx="81009" cy="178200"/>
          </a:xfrm>
          <a:prstGeom prst="line">
            <a:avLst/>
          </a:prstGeom>
          <a:ln>
            <a:solidFill>
              <a:srgbClr val="80B8DD"/>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986859" y="627895"/>
            <a:ext cx="5710407" cy="0"/>
          </a:xfrm>
          <a:prstGeom prst="line">
            <a:avLst/>
          </a:prstGeom>
          <a:ln>
            <a:solidFill>
              <a:srgbClr val="80B8DD"/>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p:nvPicPr>
        <p:blipFill>
          <a:blip r:embed="rId31" cstate="print">
            <a:extLst>
              <a:ext uri="{28A0092B-C50C-407E-A947-70E740481C1C}">
                <a14:useLocalDpi xmlns:a14="http://schemas.microsoft.com/office/drawing/2010/main" val="0"/>
              </a:ext>
            </a:extLst>
          </a:blip>
          <a:stretch>
            <a:fillRect/>
          </a:stretch>
        </p:blipFill>
        <p:spPr>
          <a:xfrm>
            <a:off x="153509" y="147774"/>
            <a:ext cx="827534" cy="278893"/>
          </a:xfrm>
          <a:prstGeom prst="rect">
            <a:avLst/>
          </a:prstGeom>
        </p:spPr>
      </p:pic>
    </p:spTree>
    <p:extLst>
      <p:ext uri="{BB962C8B-B14F-4D97-AF65-F5344CB8AC3E}">
        <p14:creationId xmlns:p14="http://schemas.microsoft.com/office/powerpoint/2010/main" val="3964396944"/>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 id="2147483708" r:id="rId18"/>
    <p:sldLayoutId id="2147483709" r:id="rId19"/>
    <p:sldLayoutId id="2147483710" r:id="rId20"/>
    <p:sldLayoutId id="2147483711" r:id="rId21"/>
    <p:sldLayoutId id="2147483712" r:id="rId22"/>
    <p:sldLayoutId id="2147483713" r:id="rId23"/>
    <p:sldLayoutId id="2147483714" r:id="rId24"/>
    <p:sldLayoutId id="2147483715" r:id="rId25"/>
    <p:sldLayoutId id="2147483716" r:id="rId26"/>
    <p:sldLayoutId id="2147483717" r:id="rId27"/>
    <p:sldLayoutId id="2147483718" r:id="rId28"/>
    <p:sldLayoutId id="2147483736" r:id="rId29"/>
  </p:sldLayoutIdLst>
  <p:hf hdr="0" ftr="0" dt="0"/>
  <p:txStyles>
    <p:titleStyle>
      <a:lvl1pPr algn="ctr" defTabSz="685800" rtl="0" eaLnBrk="1" latinLnBrk="0" hangingPunct="1">
        <a:spcBef>
          <a:spcPct val="0"/>
        </a:spcBef>
        <a:buNone/>
        <a:defRPr sz="3300" b="1" kern="1200">
          <a:solidFill>
            <a:srgbClr val="0070C0"/>
          </a:solidFill>
          <a:latin typeface="+mj-lt"/>
          <a:ea typeface="+mj-ea"/>
          <a:cs typeface="TH Sarabun New" panose="020B0500040200020003" pitchFamily="34" charset="-34"/>
        </a:defRPr>
      </a:lvl1pPr>
    </p:titleStyle>
    <p:bodyStyle>
      <a:lvl1pPr marL="257175" indent="-257175" algn="l" defTabSz="685800" rtl="0" eaLnBrk="1" latinLnBrk="0" hangingPunct="1">
        <a:spcBef>
          <a:spcPct val="20000"/>
        </a:spcBef>
        <a:buFont typeface="Wingdings" pitchFamily="2" charset="2"/>
        <a:buChar char="§"/>
        <a:defRPr sz="3000" b="1" kern="1200">
          <a:solidFill>
            <a:schemeClr val="tx1">
              <a:lumMod val="95000"/>
              <a:lumOff val="5000"/>
            </a:schemeClr>
          </a:solidFill>
          <a:latin typeface="+mn-lt"/>
          <a:ea typeface="+mn-ea"/>
          <a:cs typeface="TH Sarabun New" panose="020B0500040200020003" pitchFamily="34" charset="-34"/>
        </a:defRPr>
      </a:lvl1pPr>
      <a:lvl2pPr marL="557213" indent="-214313" algn="l" defTabSz="685800" rtl="0" eaLnBrk="1" latinLnBrk="0" hangingPunct="1">
        <a:spcBef>
          <a:spcPct val="20000"/>
        </a:spcBef>
        <a:buFont typeface="Arial" pitchFamily="34" charset="0"/>
        <a:buChar char="•"/>
        <a:defRPr sz="2700" b="1" kern="1200">
          <a:solidFill>
            <a:schemeClr val="tx1">
              <a:lumMod val="95000"/>
              <a:lumOff val="5000"/>
            </a:schemeClr>
          </a:solidFill>
          <a:latin typeface="+mn-lt"/>
          <a:ea typeface="+mn-ea"/>
          <a:cs typeface="TH Sarabun New" panose="020B0500040200020003" pitchFamily="34" charset="-34"/>
        </a:defRPr>
      </a:lvl2pPr>
      <a:lvl3pPr marL="857250" indent="-171450" algn="l" defTabSz="685800" rtl="0" eaLnBrk="1" latinLnBrk="0" hangingPunct="1">
        <a:spcBef>
          <a:spcPct val="20000"/>
        </a:spcBef>
        <a:buSzPct val="85000"/>
        <a:buFont typeface="Browallia New" pitchFamily="34" charset="-34"/>
        <a:buChar char="–"/>
        <a:defRPr sz="2400" b="1" kern="1200">
          <a:solidFill>
            <a:schemeClr val="tx1">
              <a:lumMod val="95000"/>
              <a:lumOff val="5000"/>
            </a:schemeClr>
          </a:solidFill>
          <a:latin typeface="+mn-lt"/>
          <a:ea typeface="+mn-ea"/>
          <a:cs typeface="TH Sarabun New" panose="020B0500040200020003" pitchFamily="34" charset="-34"/>
        </a:defRPr>
      </a:lvl3pPr>
      <a:lvl4pPr marL="1200150" indent="-171450" algn="l" defTabSz="685800" rtl="0" eaLnBrk="1" latinLnBrk="0" hangingPunct="1">
        <a:spcBef>
          <a:spcPct val="20000"/>
        </a:spcBef>
        <a:buSzPct val="65000"/>
        <a:buFont typeface="Courier New" pitchFamily="49" charset="0"/>
        <a:buChar char="o"/>
        <a:defRPr sz="2100" b="1" kern="1200">
          <a:solidFill>
            <a:schemeClr val="tx1">
              <a:lumMod val="95000"/>
              <a:lumOff val="5000"/>
            </a:schemeClr>
          </a:solidFill>
          <a:latin typeface="+mn-lt"/>
          <a:ea typeface="+mn-ea"/>
          <a:cs typeface="TH Sarabun New" panose="020B0500040200020003" pitchFamily="34" charset="-34"/>
        </a:defRPr>
      </a:lvl4pPr>
      <a:lvl5pPr marL="1543050" indent="-171450" algn="l" defTabSz="685800" rtl="0" eaLnBrk="1" latinLnBrk="0" hangingPunct="1">
        <a:spcBef>
          <a:spcPct val="20000"/>
        </a:spcBef>
        <a:buFont typeface="Arial" pitchFamily="34" charset="0"/>
        <a:buChar char="»"/>
        <a:defRPr sz="2100" b="1" kern="1200">
          <a:solidFill>
            <a:schemeClr val="tx1">
              <a:lumMod val="95000"/>
              <a:lumOff val="5000"/>
            </a:schemeClr>
          </a:solidFill>
          <a:latin typeface="+mn-lt"/>
          <a:ea typeface="+mn-ea"/>
          <a:cs typeface="TH Sarabun New" panose="020B0500040200020003" pitchFamily="34" charset="-34"/>
        </a:defRPr>
      </a:lvl5pPr>
      <a:lvl6pPr marL="1885950" indent="-171450" algn="l" defTabSz="685800" rtl="0" eaLnBrk="1" latinLnBrk="0" hangingPunct="1">
        <a:spcBef>
          <a:spcPct val="20000"/>
        </a:spcBef>
        <a:buFont typeface="Arial" pitchFamily="34" charset="0"/>
        <a:buChar char="•"/>
        <a:defRPr sz="1500" kern="1200">
          <a:solidFill>
            <a:schemeClr val="accent6">
              <a:lumMod val="50000"/>
            </a:schemeClr>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th-TH"/>
      </a:defPPr>
      <a:lvl1pPr marL="0" algn="l" defTabSz="685800" rtl="0" eaLnBrk="1" latinLnBrk="0" hangingPunct="1">
        <a:defRPr sz="2100" kern="1200">
          <a:solidFill>
            <a:schemeClr val="tx1"/>
          </a:solidFill>
          <a:latin typeface="+mn-lt"/>
          <a:ea typeface="+mn-ea"/>
          <a:cs typeface="+mn-cs"/>
        </a:defRPr>
      </a:lvl1pPr>
      <a:lvl2pPr marL="342900" algn="l" defTabSz="685800" rtl="0" eaLnBrk="1" latinLnBrk="0" hangingPunct="1">
        <a:defRPr sz="2100" kern="1200">
          <a:solidFill>
            <a:schemeClr val="tx1"/>
          </a:solidFill>
          <a:latin typeface="+mn-lt"/>
          <a:ea typeface="+mn-ea"/>
          <a:cs typeface="+mn-cs"/>
        </a:defRPr>
      </a:lvl2pPr>
      <a:lvl3pPr marL="685800" algn="l" defTabSz="685800" rtl="0" eaLnBrk="1" latinLnBrk="0" hangingPunct="1">
        <a:defRPr sz="2100" kern="1200">
          <a:solidFill>
            <a:schemeClr val="tx1"/>
          </a:solidFill>
          <a:latin typeface="+mn-lt"/>
          <a:ea typeface="+mn-ea"/>
          <a:cs typeface="+mn-cs"/>
        </a:defRPr>
      </a:lvl3pPr>
      <a:lvl4pPr marL="1028700" algn="l" defTabSz="685800" rtl="0" eaLnBrk="1" latinLnBrk="0" hangingPunct="1">
        <a:defRPr sz="2100" kern="1200">
          <a:solidFill>
            <a:schemeClr val="tx1"/>
          </a:solidFill>
          <a:latin typeface="+mn-lt"/>
          <a:ea typeface="+mn-ea"/>
          <a:cs typeface="+mn-cs"/>
        </a:defRPr>
      </a:lvl4pPr>
      <a:lvl5pPr marL="1371600" algn="l" defTabSz="685800" rtl="0" eaLnBrk="1" latinLnBrk="0" hangingPunct="1">
        <a:defRPr sz="2100" kern="1200">
          <a:solidFill>
            <a:schemeClr val="tx1"/>
          </a:solidFill>
          <a:latin typeface="+mn-lt"/>
          <a:ea typeface="+mn-ea"/>
          <a:cs typeface="+mn-cs"/>
        </a:defRPr>
      </a:lvl5pPr>
      <a:lvl6pPr marL="1714500" algn="l" defTabSz="685800" rtl="0" eaLnBrk="1" latinLnBrk="0" hangingPunct="1">
        <a:defRPr sz="2100" kern="1200">
          <a:solidFill>
            <a:schemeClr val="tx1"/>
          </a:solidFill>
          <a:latin typeface="+mn-lt"/>
          <a:ea typeface="+mn-ea"/>
          <a:cs typeface="+mn-cs"/>
        </a:defRPr>
      </a:lvl6pPr>
      <a:lvl7pPr marL="2057400" algn="l" defTabSz="685800" rtl="0" eaLnBrk="1" latinLnBrk="0" hangingPunct="1">
        <a:defRPr sz="2100" kern="1200">
          <a:solidFill>
            <a:schemeClr val="tx1"/>
          </a:solidFill>
          <a:latin typeface="+mn-lt"/>
          <a:ea typeface="+mn-ea"/>
          <a:cs typeface="+mn-cs"/>
        </a:defRPr>
      </a:lvl7pPr>
      <a:lvl8pPr marL="2400300" algn="l" defTabSz="685800" rtl="0" eaLnBrk="1" latinLnBrk="0" hangingPunct="1">
        <a:defRPr sz="2100" kern="1200">
          <a:solidFill>
            <a:schemeClr val="tx1"/>
          </a:solidFill>
          <a:latin typeface="+mn-lt"/>
          <a:ea typeface="+mn-ea"/>
          <a:cs typeface="+mn-cs"/>
        </a:defRPr>
      </a:lvl8pPr>
      <a:lvl9pPr marL="2743200" algn="l" defTabSz="685800" rtl="0" eaLnBrk="1" latinLnBrk="0" hangingPunct="1">
        <a:defRPr sz="21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640" y="87476"/>
            <a:ext cx="6480720" cy="540421"/>
          </a:xfrm>
          <a:prstGeom prst="rect">
            <a:avLst/>
          </a:prstGeom>
        </p:spPr>
        <p:txBody>
          <a:bodyPr vert="horz" lIns="91440" tIns="45720" rIns="91440" bIns="45720" rtlCol="0" anchor="t">
            <a:noAutofit/>
          </a:bodyPr>
          <a:lstStyle/>
          <a:p>
            <a:r>
              <a:rPr lang="en-US" dirty="0"/>
              <a:t>Click to edit Master title style</a:t>
            </a:r>
            <a:endParaRPr lang="th-TH" dirty="0"/>
          </a:p>
        </p:txBody>
      </p:sp>
      <p:sp>
        <p:nvSpPr>
          <p:cNvPr id="3" name="Text Placeholder 2"/>
          <p:cNvSpPr>
            <a:spLocks noGrp="1"/>
          </p:cNvSpPr>
          <p:nvPr>
            <p:ph type="body" idx="1"/>
          </p:nvPr>
        </p:nvSpPr>
        <p:spPr>
          <a:xfrm>
            <a:off x="180474" y="843559"/>
            <a:ext cx="6497052" cy="3751064"/>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dirty="0"/>
          </a:p>
        </p:txBody>
      </p:sp>
      <p:sp>
        <p:nvSpPr>
          <p:cNvPr id="4" name="Date Placeholder 3"/>
          <p:cNvSpPr>
            <a:spLocks noGrp="1"/>
          </p:cNvSpPr>
          <p:nvPr>
            <p:ph type="dt" sz="half" idx="2"/>
          </p:nvPr>
        </p:nvSpPr>
        <p:spPr>
          <a:xfrm>
            <a:off x="1160748" y="4767264"/>
            <a:ext cx="782352" cy="273844"/>
          </a:xfrm>
          <a:prstGeom prst="rect">
            <a:avLst/>
          </a:prstGeom>
        </p:spPr>
        <p:txBody>
          <a:bodyPr vert="horz" lIns="91440" tIns="45720" rIns="91440" bIns="45720" rtlCol="0" anchor="ctr"/>
          <a:lstStyle>
            <a:lvl1pPr algn="r">
              <a:defRPr sz="1050">
                <a:solidFill>
                  <a:schemeClr val="tx1"/>
                </a:solidFill>
                <a:latin typeface="+mn-lt"/>
                <a:cs typeface="+mn-cs"/>
              </a:defRPr>
            </a:lvl1pPr>
          </a:lstStyle>
          <a:p>
            <a:fld id="{6566764D-DC30-4A55-9A0A-15C4CA1D022F}" type="datetime1">
              <a:rPr lang="th-TH" smtClean="0">
                <a:solidFill>
                  <a:prstClr val="black"/>
                </a:solidFill>
              </a:rPr>
              <a:t>17/09/63</a:t>
            </a:fld>
            <a:endParaRPr lang="th-TH">
              <a:solidFill>
                <a:prstClr val="black"/>
              </a:solidFill>
            </a:endParaRPr>
          </a:p>
        </p:txBody>
      </p:sp>
      <p:sp>
        <p:nvSpPr>
          <p:cNvPr id="5" name="Footer Placeholder 4"/>
          <p:cNvSpPr>
            <a:spLocks noGrp="1"/>
          </p:cNvSpPr>
          <p:nvPr>
            <p:ph type="ftr" sz="quarter" idx="3"/>
          </p:nvPr>
        </p:nvSpPr>
        <p:spPr>
          <a:xfrm>
            <a:off x="2343150" y="4767264"/>
            <a:ext cx="2171700" cy="273844"/>
          </a:xfrm>
          <a:prstGeom prst="rect">
            <a:avLst/>
          </a:prstGeom>
        </p:spPr>
        <p:txBody>
          <a:bodyPr vert="horz" lIns="91440" tIns="45720" rIns="91440" bIns="45720" rtlCol="0" anchor="ctr"/>
          <a:lstStyle>
            <a:lvl1pPr algn="ctr">
              <a:defRPr sz="1050">
                <a:solidFill>
                  <a:schemeClr val="tx1"/>
                </a:solidFill>
                <a:latin typeface="+mn-lt"/>
                <a:cs typeface="+mn-cs"/>
              </a:defRPr>
            </a:lvl1pPr>
          </a:lstStyle>
          <a:p>
            <a:endParaRPr lang="th-TH">
              <a:solidFill>
                <a:prstClr val="black"/>
              </a:solidFill>
            </a:endParaRPr>
          </a:p>
        </p:txBody>
      </p:sp>
      <p:sp>
        <p:nvSpPr>
          <p:cNvPr id="6" name="Slide Number Placeholder 5"/>
          <p:cNvSpPr>
            <a:spLocks noGrp="1"/>
          </p:cNvSpPr>
          <p:nvPr>
            <p:ph type="sldNum" sz="quarter" idx="4"/>
          </p:nvPr>
        </p:nvSpPr>
        <p:spPr>
          <a:xfrm>
            <a:off x="5248949" y="4767264"/>
            <a:ext cx="1600200" cy="273844"/>
          </a:xfrm>
          <a:prstGeom prst="rect">
            <a:avLst/>
          </a:prstGeom>
        </p:spPr>
        <p:txBody>
          <a:bodyPr vert="horz" lIns="91440" tIns="45720" rIns="91440" bIns="45720" rtlCol="0" anchor="ctr"/>
          <a:lstStyle>
            <a:lvl1pPr algn="r">
              <a:defRPr sz="1500">
                <a:solidFill>
                  <a:schemeClr val="tx1"/>
                </a:solidFill>
                <a:latin typeface="+mn-lt"/>
                <a:cs typeface="+mn-cs"/>
              </a:defRPr>
            </a:lvl1pPr>
          </a:lstStyle>
          <a:p>
            <a:fld id="{B2352A46-D093-44AB-96D7-6C580A5CAC58}" type="slidenum">
              <a:rPr lang="th-TH" smtClean="0">
                <a:solidFill>
                  <a:prstClr val="black"/>
                </a:solidFill>
              </a:rPr>
              <a:pPr/>
              <a:t>‹#›</a:t>
            </a:fld>
            <a:endParaRPr lang="th-TH">
              <a:solidFill>
                <a:prstClr val="black"/>
              </a:solidFill>
            </a:endParaRPr>
          </a:p>
        </p:txBody>
      </p:sp>
      <p:pic>
        <p:nvPicPr>
          <p:cNvPr id="29" name="Picture 28"/>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17116" y="4768708"/>
            <a:ext cx="719599" cy="295376"/>
          </a:xfrm>
          <a:prstGeom prst="rect">
            <a:avLst/>
          </a:prstGeom>
        </p:spPr>
      </p:pic>
    </p:spTree>
    <p:extLst>
      <p:ext uri="{BB962C8B-B14F-4D97-AF65-F5344CB8AC3E}">
        <p14:creationId xmlns:p14="http://schemas.microsoft.com/office/powerpoint/2010/main" val="313220602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Lst>
  <p:hf hdr="0" ftr="0" dt="0"/>
  <p:txStyles>
    <p:titleStyle>
      <a:lvl1pPr algn="l" defTabSz="685800" rtl="0" eaLnBrk="1" latinLnBrk="0" hangingPunct="1">
        <a:spcBef>
          <a:spcPct val="0"/>
        </a:spcBef>
        <a:buNone/>
        <a:defRPr sz="2100" b="1" kern="1200">
          <a:solidFill>
            <a:srgbClr val="1F4E6B"/>
          </a:solidFill>
          <a:latin typeface="+mj-lt"/>
          <a:ea typeface="+mj-ea"/>
          <a:cs typeface="TH Sarabun New" panose="020B0500040200020003" pitchFamily="34" charset="-34"/>
        </a:defRPr>
      </a:lvl1pPr>
    </p:titleStyle>
    <p:bodyStyle>
      <a:lvl1pPr marL="257175" indent="-257175" algn="l" defTabSz="685800" rtl="0" eaLnBrk="1" latinLnBrk="0" hangingPunct="1">
        <a:spcBef>
          <a:spcPct val="20000"/>
        </a:spcBef>
        <a:buFont typeface="Wingdings" pitchFamily="2" charset="2"/>
        <a:buChar char="§"/>
        <a:defRPr sz="2100" b="1" kern="1200">
          <a:solidFill>
            <a:schemeClr val="tx1"/>
          </a:solidFill>
          <a:latin typeface="+mn-lt"/>
          <a:ea typeface="+mn-ea"/>
          <a:cs typeface="TH Sarabun New" panose="020B0500040200020003" pitchFamily="34" charset="-34"/>
        </a:defRPr>
      </a:lvl1pPr>
      <a:lvl2pPr marL="557213" indent="-214313" algn="l" defTabSz="685800" rtl="0" eaLnBrk="1" latinLnBrk="0" hangingPunct="1">
        <a:spcBef>
          <a:spcPct val="20000"/>
        </a:spcBef>
        <a:buFont typeface="Arial" pitchFamily="34" charset="0"/>
        <a:buChar char="•"/>
        <a:defRPr sz="2100" b="1" kern="1200">
          <a:solidFill>
            <a:schemeClr val="tx1"/>
          </a:solidFill>
          <a:latin typeface="+mn-lt"/>
          <a:ea typeface="+mn-ea"/>
          <a:cs typeface="TH Sarabun New" panose="020B0500040200020003" pitchFamily="34" charset="-34"/>
        </a:defRPr>
      </a:lvl2pPr>
      <a:lvl3pPr marL="857250" indent="-171450" algn="l" defTabSz="685800" rtl="0" eaLnBrk="1" latinLnBrk="0" hangingPunct="1">
        <a:spcBef>
          <a:spcPct val="20000"/>
        </a:spcBef>
        <a:buSzPct val="85000"/>
        <a:buFont typeface="Browallia New" pitchFamily="34" charset="-34"/>
        <a:buChar char="–"/>
        <a:defRPr sz="2100" b="1" kern="1200">
          <a:solidFill>
            <a:schemeClr val="tx1"/>
          </a:solidFill>
          <a:latin typeface="+mn-lt"/>
          <a:ea typeface="+mn-ea"/>
          <a:cs typeface="TH Sarabun New" panose="020B0500040200020003" pitchFamily="34" charset="-34"/>
        </a:defRPr>
      </a:lvl3pPr>
      <a:lvl4pPr marL="1200150" indent="-171450" algn="l" defTabSz="685800" rtl="0" eaLnBrk="1" latinLnBrk="0" hangingPunct="1">
        <a:spcBef>
          <a:spcPct val="20000"/>
        </a:spcBef>
        <a:buSzPct val="65000"/>
        <a:buFont typeface="Courier New" pitchFamily="49" charset="0"/>
        <a:buChar char="o"/>
        <a:defRPr sz="2100" b="1" kern="1200">
          <a:solidFill>
            <a:schemeClr val="tx1"/>
          </a:solidFill>
          <a:latin typeface="+mn-lt"/>
          <a:ea typeface="+mn-ea"/>
          <a:cs typeface="TH Sarabun New" panose="020B0500040200020003" pitchFamily="34" charset="-34"/>
        </a:defRPr>
      </a:lvl4pPr>
      <a:lvl5pPr marL="1543050" indent="-171450" algn="l" defTabSz="685800" rtl="0" eaLnBrk="1" latinLnBrk="0" hangingPunct="1">
        <a:spcBef>
          <a:spcPct val="20000"/>
        </a:spcBef>
        <a:buFont typeface="Arial" pitchFamily="34" charset="0"/>
        <a:buChar char="»"/>
        <a:defRPr sz="2100" b="1" kern="1200">
          <a:solidFill>
            <a:schemeClr val="tx1"/>
          </a:solidFill>
          <a:latin typeface="+mn-lt"/>
          <a:ea typeface="+mn-ea"/>
          <a:cs typeface="TH Sarabun New" panose="020B0500040200020003" pitchFamily="34" charset="-34"/>
        </a:defRPr>
      </a:lvl5pPr>
      <a:lvl6pPr marL="1885950" indent="-171450" algn="l" defTabSz="685800" rtl="0" eaLnBrk="1" latinLnBrk="0" hangingPunct="1">
        <a:spcBef>
          <a:spcPct val="20000"/>
        </a:spcBef>
        <a:buFont typeface="Arial" pitchFamily="34" charset="0"/>
        <a:buChar char="•"/>
        <a:defRPr sz="1500" kern="1200">
          <a:solidFill>
            <a:schemeClr val="accent6">
              <a:lumMod val="50000"/>
            </a:schemeClr>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th-TH"/>
      </a:defPPr>
      <a:lvl1pPr marL="0" algn="l" defTabSz="685800" rtl="0" eaLnBrk="1" latinLnBrk="0" hangingPunct="1">
        <a:defRPr sz="2100" kern="1200">
          <a:solidFill>
            <a:schemeClr val="tx1"/>
          </a:solidFill>
          <a:latin typeface="+mn-lt"/>
          <a:ea typeface="+mn-ea"/>
          <a:cs typeface="+mn-cs"/>
        </a:defRPr>
      </a:lvl1pPr>
      <a:lvl2pPr marL="342900" algn="l" defTabSz="685800" rtl="0" eaLnBrk="1" latinLnBrk="0" hangingPunct="1">
        <a:defRPr sz="2100" kern="1200">
          <a:solidFill>
            <a:schemeClr val="tx1"/>
          </a:solidFill>
          <a:latin typeface="+mn-lt"/>
          <a:ea typeface="+mn-ea"/>
          <a:cs typeface="+mn-cs"/>
        </a:defRPr>
      </a:lvl2pPr>
      <a:lvl3pPr marL="685800" algn="l" defTabSz="685800" rtl="0" eaLnBrk="1" latinLnBrk="0" hangingPunct="1">
        <a:defRPr sz="2100" kern="1200">
          <a:solidFill>
            <a:schemeClr val="tx1"/>
          </a:solidFill>
          <a:latin typeface="+mn-lt"/>
          <a:ea typeface="+mn-ea"/>
          <a:cs typeface="+mn-cs"/>
        </a:defRPr>
      </a:lvl3pPr>
      <a:lvl4pPr marL="1028700" algn="l" defTabSz="685800" rtl="0" eaLnBrk="1" latinLnBrk="0" hangingPunct="1">
        <a:defRPr sz="2100" kern="1200">
          <a:solidFill>
            <a:schemeClr val="tx1"/>
          </a:solidFill>
          <a:latin typeface="+mn-lt"/>
          <a:ea typeface="+mn-ea"/>
          <a:cs typeface="+mn-cs"/>
        </a:defRPr>
      </a:lvl4pPr>
      <a:lvl5pPr marL="1371600" algn="l" defTabSz="685800" rtl="0" eaLnBrk="1" latinLnBrk="0" hangingPunct="1">
        <a:defRPr sz="2100" kern="1200">
          <a:solidFill>
            <a:schemeClr val="tx1"/>
          </a:solidFill>
          <a:latin typeface="+mn-lt"/>
          <a:ea typeface="+mn-ea"/>
          <a:cs typeface="+mn-cs"/>
        </a:defRPr>
      </a:lvl5pPr>
      <a:lvl6pPr marL="1714500" algn="l" defTabSz="685800" rtl="0" eaLnBrk="1" latinLnBrk="0" hangingPunct="1">
        <a:defRPr sz="2100" kern="1200">
          <a:solidFill>
            <a:schemeClr val="tx1"/>
          </a:solidFill>
          <a:latin typeface="+mn-lt"/>
          <a:ea typeface="+mn-ea"/>
          <a:cs typeface="+mn-cs"/>
        </a:defRPr>
      </a:lvl6pPr>
      <a:lvl7pPr marL="2057400" algn="l" defTabSz="685800" rtl="0" eaLnBrk="1" latinLnBrk="0" hangingPunct="1">
        <a:defRPr sz="2100" kern="1200">
          <a:solidFill>
            <a:schemeClr val="tx1"/>
          </a:solidFill>
          <a:latin typeface="+mn-lt"/>
          <a:ea typeface="+mn-ea"/>
          <a:cs typeface="+mn-cs"/>
        </a:defRPr>
      </a:lvl7pPr>
      <a:lvl8pPr marL="2400300" algn="l" defTabSz="685800" rtl="0" eaLnBrk="1" latinLnBrk="0" hangingPunct="1">
        <a:defRPr sz="2100" kern="1200">
          <a:solidFill>
            <a:schemeClr val="tx1"/>
          </a:solidFill>
          <a:latin typeface="+mn-lt"/>
          <a:ea typeface="+mn-ea"/>
          <a:cs typeface="+mn-cs"/>
        </a:defRPr>
      </a:lvl8pPr>
      <a:lvl9pPr marL="2743200" algn="l" defTabSz="68580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7.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7.xml"/><Relationship Id="rId4" Type="http://schemas.openxmlformats.org/officeDocument/2006/relationships/image" Target="../media/image8.sv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7.xml"/><Relationship Id="rId4" Type="http://schemas.openxmlformats.org/officeDocument/2006/relationships/image" Target="../media/image8.sv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7.xml"/><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7.xml"/><Relationship Id="rId4" Type="http://schemas.openxmlformats.org/officeDocument/2006/relationships/image" Target="../media/image8.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8.xml"/></Relationships>
</file>

<file path=ppt/slides/_rels/slide2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9.xml"/><Relationship Id="rId4" Type="http://schemas.openxmlformats.org/officeDocument/2006/relationships/image" Target="../media/image8.svg"/></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9.xml"/><Relationship Id="rId4" Type="http://schemas.openxmlformats.org/officeDocument/2006/relationships/image" Target="../media/image8.sv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9.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19.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0.svg"/></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chart" Target="../charts/chart8.xml"/><Relationship Id="rId2" Type="http://schemas.openxmlformats.org/officeDocument/2006/relationships/notesSlide" Target="../notesSlides/notesSlide18.xml"/><Relationship Id="rId1" Type="http://schemas.openxmlformats.org/officeDocument/2006/relationships/slideLayout" Target="../slideLayouts/slideLayout19.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19.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0.svg"/></Relationships>
</file>

<file path=ppt/slides/_rels/slide3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6.xml"/><Relationship Id="rId5" Type="http://schemas.openxmlformats.org/officeDocument/2006/relationships/chart" Target="../charts/chart4.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612E8CB-B36C-4CEE-A11F-F4BCDC74EF27}"/>
              </a:ext>
            </a:extLst>
          </p:cNvPr>
          <p:cNvSpPr>
            <a:spLocks noGrp="1"/>
          </p:cNvSpPr>
          <p:nvPr>
            <p:ph type="ctrTitle"/>
          </p:nvPr>
        </p:nvSpPr>
        <p:spPr>
          <a:xfrm>
            <a:off x="106680" y="216866"/>
            <a:ext cx="6538887" cy="1459985"/>
          </a:xfrm>
        </p:spPr>
        <p:txBody>
          <a:bodyPr/>
          <a:lstStyle/>
          <a:p>
            <a:r>
              <a:rPr lang="en-US" sz="3200" dirty="0"/>
              <a:t>Thai Government’s Policy Response </a:t>
            </a:r>
            <a:br>
              <a:rPr lang="en-US" sz="3200" dirty="0"/>
            </a:br>
            <a:r>
              <a:rPr lang="en-US" sz="3200" dirty="0"/>
              <a:t>to Covid-19 and the success of health policy</a:t>
            </a:r>
            <a:br>
              <a:rPr lang="en-US" sz="3200" dirty="0"/>
            </a:br>
            <a:r>
              <a:rPr lang="en-US" sz="3200" dirty="0"/>
              <a:t>(Session I)</a:t>
            </a:r>
            <a:endParaRPr lang="th-TH" sz="3200" dirty="0"/>
          </a:p>
        </p:txBody>
      </p:sp>
      <p:sp>
        <p:nvSpPr>
          <p:cNvPr id="9" name="Subtitle 8">
            <a:extLst>
              <a:ext uri="{FF2B5EF4-FFF2-40B4-BE49-F238E27FC236}">
                <a16:creationId xmlns:a16="http://schemas.microsoft.com/office/drawing/2014/main" id="{071E9221-32A4-49A6-8245-B456F7221E01}"/>
              </a:ext>
            </a:extLst>
          </p:cNvPr>
          <p:cNvSpPr>
            <a:spLocks noGrp="1"/>
          </p:cNvSpPr>
          <p:nvPr>
            <p:ph type="subTitle" idx="1"/>
          </p:nvPr>
        </p:nvSpPr>
        <p:spPr>
          <a:xfrm>
            <a:off x="744281" y="3382358"/>
            <a:ext cx="5901286" cy="388817"/>
          </a:xfrm>
        </p:spPr>
        <p:txBody>
          <a:bodyPr/>
          <a:lstStyle/>
          <a:p>
            <a:pPr algn="r"/>
            <a:r>
              <a:rPr lang="en-US" sz="2000" b="1" i="0" dirty="0">
                <a:solidFill>
                  <a:schemeClr val="bg1"/>
                </a:solidFill>
                <a:effectLst>
                  <a:outerShdw blurRad="38100" dist="38100" dir="2700000" algn="tl">
                    <a:srgbClr val="000000">
                      <a:alpha val="43137"/>
                    </a:srgbClr>
                  </a:outerShdw>
                </a:effectLst>
                <a:latin typeface="+mj-lt"/>
              </a:rPr>
              <a:t>PRCI Webinar Series:</a:t>
            </a:r>
          </a:p>
          <a:p>
            <a:pPr algn="r"/>
            <a:r>
              <a:rPr lang="en-US" sz="2000" b="1" i="0" dirty="0">
                <a:solidFill>
                  <a:schemeClr val="bg1"/>
                </a:solidFill>
                <a:effectLst>
                  <a:outerShdw blurRad="38100" dist="38100" dir="2700000" algn="tl">
                    <a:srgbClr val="000000">
                      <a:alpha val="43137"/>
                    </a:srgbClr>
                  </a:outerShdw>
                </a:effectLst>
                <a:latin typeface="+mj-lt"/>
              </a:rPr>
              <a:t>Covid-19 Policy Analysis and Responses in Thailand  </a:t>
            </a:r>
          </a:p>
          <a:p>
            <a:pPr algn="r"/>
            <a:r>
              <a:rPr lang="en-US" sz="2000" b="1" i="0" dirty="0">
                <a:solidFill>
                  <a:schemeClr val="bg1"/>
                </a:solidFill>
                <a:effectLst>
                  <a:outerShdw blurRad="38100" dist="38100" dir="2700000" algn="tl">
                    <a:srgbClr val="000000">
                      <a:alpha val="43137"/>
                    </a:srgbClr>
                  </a:outerShdw>
                </a:effectLst>
                <a:latin typeface="+mj-lt"/>
              </a:rPr>
              <a:t>Jointly organized by IFPRI-MSU-KU-TDRI </a:t>
            </a:r>
            <a:endParaRPr lang="en-US" sz="2400" b="1" i="0" dirty="0">
              <a:solidFill>
                <a:schemeClr val="bg1"/>
              </a:solidFill>
              <a:effectLst>
                <a:outerShdw blurRad="38100" dist="38100" dir="2700000" algn="tl">
                  <a:srgbClr val="000000">
                    <a:alpha val="43137"/>
                  </a:srgbClr>
                </a:outerShdw>
              </a:effectLst>
              <a:latin typeface="+mj-lt"/>
            </a:endParaRPr>
          </a:p>
        </p:txBody>
      </p:sp>
      <p:sp>
        <p:nvSpPr>
          <p:cNvPr id="11" name="Text Placeholder 10">
            <a:extLst>
              <a:ext uri="{FF2B5EF4-FFF2-40B4-BE49-F238E27FC236}">
                <a16:creationId xmlns:a16="http://schemas.microsoft.com/office/drawing/2014/main" id="{E879037B-6393-46CC-A4D5-69C3EFB3E956}"/>
              </a:ext>
            </a:extLst>
          </p:cNvPr>
          <p:cNvSpPr>
            <a:spLocks noGrp="1"/>
          </p:cNvSpPr>
          <p:nvPr>
            <p:ph type="body" sz="quarter" idx="13"/>
          </p:nvPr>
        </p:nvSpPr>
        <p:spPr>
          <a:xfrm>
            <a:off x="1893039" y="4546018"/>
            <a:ext cx="4752528" cy="380616"/>
          </a:xfrm>
        </p:spPr>
        <p:txBody>
          <a:bodyPr/>
          <a:lstStyle/>
          <a:p>
            <a:r>
              <a:rPr lang="en-US" dirty="0"/>
              <a:t>September 18, 2020</a:t>
            </a:r>
            <a:endParaRPr lang="th-TH" dirty="0"/>
          </a:p>
        </p:txBody>
      </p:sp>
      <p:sp>
        <p:nvSpPr>
          <p:cNvPr id="2" name="TextBox 1">
            <a:extLst>
              <a:ext uri="{FF2B5EF4-FFF2-40B4-BE49-F238E27FC236}">
                <a16:creationId xmlns:a16="http://schemas.microsoft.com/office/drawing/2014/main" id="{205A90E1-9952-4D3A-A55F-28B38748D03D}"/>
              </a:ext>
            </a:extLst>
          </p:cNvPr>
          <p:cNvSpPr txBox="1"/>
          <p:nvPr/>
        </p:nvSpPr>
        <p:spPr>
          <a:xfrm>
            <a:off x="1154624" y="1896990"/>
            <a:ext cx="5490943" cy="1569660"/>
          </a:xfrm>
          <a:prstGeom prst="rect">
            <a:avLst/>
          </a:prstGeom>
          <a:noFill/>
        </p:spPr>
        <p:txBody>
          <a:bodyPr wrap="square" rtlCol="0">
            <a:spAutoFit/>
          </a:bodyPr>
          <a:lstStyle/>
          <a:p>
            <a:pPr algn="r"/>
            <a:r>
              <a:rPr lang="en-US" sz="2400" b="1" i="1" dirty="0">
                <a:solidFill>
                  <a:schemeClr val="bg1"/>
                </a:solidFill>
                <a:effectLst>
                  <a:outerShdw blurRad="38100" dist="38100" dir="2700000" algn="tl">
                    <a:srgbClr val="000000">
                      <a:alpha val="43137"/>
                    </a:srgbClr>
                  </a:outerShdw>
                </a:effectLst>
              </a:rPr>
              <a:t>Nipon Poapongsakorn, Distinguished Fellow  </a:t>
            </a:r>
            <a:br>
              <a:rPr lang="en-US" sz="2400" b="1" i="1" dirty="0">
                <a:solidFill>
                  <a:schemeClr val="bg1"/>
                </a:solidFill>
                <a:effectLst>
                  <a:outerShdw blurRad="38100" dist="38100" dir="2700000" algn="tl">
                    <a:srgbClr val="000000">
                      <a:alpha val="43137"/>
                    </a:srgbClr>
                  </a:outerShdw>
                </a:effectLst>
              </a:rPr>
            </a:br>
            <a:r>
              <a:rPr lang="en-US" sz="2400" b="1" i="1" dirty="0" err="1">
                <a:solidFill>
                  <a:schemeClr val="bg1"/>
                </a:solidFill>
                <a:effectLst>
                  <a:outerShdw blurRad="38100" dist="38100" dir="2700000" algn="tl">
                    <a:srgbClr val="000000">
                      <a:alpha val="43137"/>
                    </a:srgbClr>
                  </a:outerShdw>
                </a:effectLst>
              </a:rPr>
              <a:t>Urairat</a:t>
            </a:r>
            <a:r>
              <a:rPr lang="en-US" sz="2400" b="1" i="1" dirty="0">
                <a:solidFill>
                  <a:schemeClr val="bg1"/>
                </a:solidFill>
                <a:effectLst>
                  <a:outerShdw blurRad="38100" dist="38100" dir="2700000" algn="tl">
                    <a:srgbClr val="000000">
                      <a:alpha val="43137"/>
                    </a:srgbClr>
                  </a:outerShdw>
                </a:effectLst>
              </a:rPr>
              <a:t> </a:t>
            </a:r>
            <a:r>
              <a:rPr lang="en-US" sz="2400" b="1" i="1" dirty="0" err="1">
                <a:solidFill>
                  <a:schemeClr val="bg1"/>
                </a:solidFill>
                <a:effectLst>
                  <a:outerShdw blurRad="38100" dist="38100" dir="2700000" algn="tl">
                    <a:srgbClr val="000000">
                      <a:alpha val="43137"/>
                    </a:srgbClr>
                  </a:outerShdw>
                </a:effectLst>
              </a:rPr>
              <a:t>Jantarasiri</a:t>
            </a:r>
            <a:r>
              <a:rPr lang="en-US" sz="2400" b="1" i="1" dirty="0">
                <a:solidFill>
                  <a:schemeClr val="bg1"/>
                </a:solidFill>
                <a:effectLst>
                  <a:outerShdw blurRad="38100" dist="38100" dir="2700000" algn="tl">
                    <a:srgbClr val="000000">
                      <a:alpha val="43137"/>
                    </a:srgbClr>
                  </a:outerShdw>
                </a:effectLst>
              </a:rPr>
              <a:t>, Researcher</a:t>
            </a:r>
          </a:p>
          <a:p>
            <a:pPr algn="r"/>
            <a:r>
              <a:rPr lang="en-US" sz="2400" b="1" i="1" dirty="0">
                <a:solidFill>
                  <a:schemeClr val="bg1"/>
                </a:solidFill>
                <a:effectLst>
                  <a:outerShdw blurRad="38100" dist="38100" dir="2700000" algn="tl">
                    <a:srgbClr val="000000">
                      <a:alpha val="43137"/>
                    </a:srgbClr>
                  </a:outerShdw>
                </a:effectLst>
              </a:rPr>
              <a:t>Thailand Development Research Institute</a:t>
            </a:r>
            <a:r>
              <a:rPr lang="en-US" sz="2400" b="1" dirty="0">
                <a:effectLst>
                  <a:outerShdw blurRad="38100" dist="38100" dir="2700000" algn="tl">
                    <a:srgbClr val="000000">
                      <a:alpha val="43137"/>
                    </a:srgbClr>
                  </a:outerShdw>
                </a:effectLst>
              </a:rPr>
              <a:t>  </a:t>
            </a:r>
          </a:p>
          <a:p>
            <a:pPr algn="r"/>
            <a:endParaRPr lang="en-US" sz="2400" b="1" i="0" dirty="0">
              <a:solidFill>
                <a:schemeClr val="bg1"/>
              </a:solidFill>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466595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9C1123F-531B-4EC8-B06D-573B69F23D88}"/>
              </a:ext>
            </a:extLst>
          </p:cNvPr>
          <p:cNvSpPr>
            <a:spLocks noGrp="1"/>
          </p:cNvSpPr>
          <p:nvPr>
            <p:ph type="sldNum" sz="quarter" idx="12"/>
          </p:nvPr>
        </p:nvSpPr>
        <p:spPr/>
        <p:txBody>
          <a:bodyPr/>
          <a:lstStyle/>
          <a:p>
            <a:fld id="{B2352A46-D093-44AB-96D7-6C580A5CAC58}" type="slidenum">
              <a:rPr lang="th-TH" smtClean="0"/>
              <a:t>10</a:t>
            </a:fld>
            <a:endParaRPr lang="th-TH"/>
          </a:p>
        </p:txBody>
      </p:sp>
      <p:sp>
        <p:nvSpPr>
          <p:cNvPr id="5" name="Title 1">
            <a:extLst>
              <a:ext uri="{FF2B5EF4-FFF2-40B4-BE49-F238E27FC236}">
                <a16:creationId xmlns:a16="http://schemas.microsoft.com/office/drawing/2014/main" id="{5332347A-5D6D-411E-A542-02FFA4C9DE32}"/>
              </a:ext>
            </a:extLst>
          </p:cNvPr>
          <p:cNvSpPr txBox="1">
            <a:spLocks/>
          </p:cNvSpPr>
          <p:nvPr/>
        </p:nvSpPr>
        <p:spPr>
          <a:xfrm>
            <a:off x="1" y="1723697"/>
            <a:ext cx="6849148" cy="1156137"/>
          </a:xfrm>
          <a:prstGeom prst="rect">
            <a:avLst/>
          </a:prstGeom>
          <a:solidFill>
            <a:schemeClr val="accent1">
              <a:lumMod val="20000"/>
              <a:lumOff val="80000"/>
            </a:schemeClr>
          </a:solidFill>
        </p:spPr>
        <p:txBody>
          <a:bodyPr vert="horz" lIns="91440" tIns="45720" rIns="91440" bIns="45720" rtlCol="0" anchor="ctr">
            <a:normAutofit/>
          </a:bodyPr>
          <a:lstStyle>
            <a:lvl1pPr algn="ctr" defTabSz="685800" rtl="0" eaLnBrk="1" latinLnBrk="0" hangingPunct="1">
              <a:spcBef>
                <a:spcPct val="0"/>
              </a:spcBef>
              <a:buNone/>
              <a:defRPr sz="2700" b="1" kern="1200" cap="all">
                <a:solidFill>
                  <a:srgbClr val="1F4E6B"/>
                </a:solidFill>
                <a:latin typeface="+mj-lt"/>
                <a:ea typeface="+mj-ea"/>
                <a:cs typeface="TH Sarabun New" panose="020B0500040200020003" pitchFamily="34" charset="-34"/>
              </a:defRPr>
            </a:lvl1pPr>
          </a:lstStyle>
          <a:p>
            <a:r>
              <a:rPr lang="en-US" sz="2800" dirty="0">
                <a:solidFill>
                  <a:schemeClr val="accent1">
                    <a:lumMod val="50000"/>
                  </a:schemeClr>
                </a:solidFill>
                <a:effectLst>
                  <a:outerShdw blurRad="38100" dist="38100" dir="2700000" algn="tl">
                    <a:srgbClr val="000000">
                      <a:alpha val="43137"/>
                    </a:srgbClr>
                  </a:outerShdw>
                </a:effectLst>
              </a:rPr>
              <a:t>3. Timelines of COVID-19 pandemic &amp; </a:t>
            </a:r>
            <a:br>
              <a:rPr lang="en-US" sz="2800" dirty="0">
                <a:solidFill>
                  <a:schemeClr val="accent1">
                    <a:lumMod val="50000"/>
                  </a:schemeClr>
                </a:solidFill>
                <a:effectLst>
                  <a:outerShdw blurRad="38100" dist="38100" dir="2700000" algn="tl">
                    <a:srgbClr val="000000">
                      <a:alpha val="43137"/>
                    </a:srgbClr>
                  </a:outerShdw>
                </a:effectLst>
              </a:rPr>
            </a:br>
            <a:r>
              <a:rPr lang="en-US" sz="2800" dirty="0">
                <a:solidFill>
                  <a:schemeClr val="accent1">
                    <a:lumMod val="50000"/>
                  </a:schemeClr>
                </a:solidFill>
                <a:effectLst>
                  <a:outerShdw blurRad="38100" dist="38100" dir="2700000" algn="tl">
                    <a:srgbClr val="000000">
                      <a:alpha val="43137"/>
                    </a:srgbClr>
                  </a:outerShdw>
                </a:effectLst>
              </a:rPr>
              <a:t>policy response in Thailand</a:t>
            </a:r>
            <a:endParaRPr lang="th-TH" sz="2800" dirty="0">
              <a:solidFill>
                <a:schemeClr val="accent1">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53916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A52F3-BB87-47C9-8F58-716823F9E311}" type="slidenum">
              <a:rPr kumimoji="0" lang="th-TH" sz="1500" b="0" i="0" u="none" strike="noStrike" kern="1200" cap="none" spc="0" normalizeH="0" baseline="0" noProof="0" smtClean="0">
                <a:ln>
                  <a:noFill/>
                </a:ln>
                <a:solidFill>
                  <a:prstClr val="black"/>
                </a:solidFill>
                <a:effectLst/>
                <a:uLnTx/>
                <a:uFillTx/>
                <a:latin typeface="TH Sarabun New"/>
                <a:ea typeface="+mn-ea"/>
                <a:cs typeface="TH Sarabun New"/>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th-TH" sz="15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49" name="TextBox 48">
            <a:extLst>
              <a:ext uri="{FF2B5EF4-FFF2-40B4-BE49-F238E27FC236}">
                <a16:creationId xmlns:a16="http://schemas.microsoft.com/office/drawing/2014/main" id="{A7C1C417-F29E-4580-91FE-C684510A7E49}"/>
              </a:ext>
            </a:extLst>
          </p:cNvPr>
          <p:cNvSpPr txBox="1"/>
          <p:nvPr/>
        </p:nvSpPr>
        <p:spPr>
          <a:xfrm>
            <a:off x="1297172" y="95693"/>
            <a:ext cx="5380075" cy="523220"/>
          </a:xfrm>
          <a:prstGeom prst="rect">
            <a:avLst/>
          </a:prstGeom>
          <a:noFill/>
        </p:spPr>
        <p:txBody>
          <a:bodyPr wrap="square" rtlCol="0">
            <a:spAutoFit/>
          </a:bodyPr>
          <a:lstStyle/>
          <a:p>
            <a:pPr algn="r"/>
            <a:r>
              <a:rPr lang="en-US" b="1" dirty="0"/>
              <a:t>COVID-19 timeline in Thailand</a:t>
            </a:r>
            <a:endParaRPr lang="th-TH" b="1" dirty="0"/>
          </a:p>
        </p:txBody>
      </p:sp>
      <p:grpSp>
        <p:nvGrpSpPr>
          <p:cNvPr id="54" name="Group 53">
            <a:extLst>
              <a:ext uri="{FF2B5EF4-FFF2-40B4-BE49-F238E27FC236}">
                <a16:creationId xmlns:a16="http://schemas.microsoft.com/office/drawing/2014/main" id="{C4426185-4E27-49FC-A859-D9E5931E3D89}"/>
              </a:ext>
            </a:extLst>
          </p:cNvPr>
          <p:cNvGrpSpPr/>
          <p:nvPr/>
        </p:nvGrpSpPr>
        <p:grpSpPr>
          <a:xfrm>
            <a:off x="186069" y="1124039"/>
            <a:ext cx="6485861" cy="3924689"/>
            <a:chOff x="1057400" y="229275"/>
            <a:chExt cx="8089515" cy="4914226"/>
          </a:xfrm>
        </p:grpSpPr>
        <p:pic>
          <p:nvPicPr>
            <p:cNvPr id="58" name="Google Shape;54;p13">
              <a:extLst>
                <a:ext uri="{FF2B5EF4-FFF2-40B4-BE49-F238E27FC236}">
                  <a16:creationId xmlns:a16="http://schemas.microsoft.com/office/drawing/2014/main" id="{BA87B0D9-3E02-4CE0-BB15-8DC44705F248}"/>
                </a:ext>
              </a:extLst>
            </p:cNvPr>
            <p:cNvPicPr preferRelativeResize="0"/>
            <p:nvPr/>
          </p:nvPicPr>
          <p:blipFill>
            <a:blip r:embed="rId3">
              <a:alphaModFix/>
            </a:blip>
            <a:stretch>
              <a:fillRect/>
            </a:stretch>
          </p:blipFill>
          <p:spPr>
            <a:xfrm>
              <a:off x="1368687" y="510546"/>
              <a:ext cx="7778228" cy="4632955"/>
            </a:xfrm>
            <a:prstGeom prst="rect">
              <a:avLst/>
            </a:prstGeom>
            <a:noFill/>
            <a:ln>
              <a:noFill/>
            </a:ln>
          </p:spPr>
        </p:pic>
        <p:sp>
          <p:nvSpPr>
            <p:cNvPr id="59" name="Google Shape;55;p13">
              <a:extLst>
                <a:ext uri="{FF2B5EF4-FFF2-40B4-BE49-F238E27FC236}">
                  <a16:creationId xmlns:a16="http://schemas.microsoft.com/office/drawing/2014/main" id="{D17BB12B-562F-4FCD-B23F-D0BE08DC231A}"/>
                </a:ext>
              </a:extLst>
            </p:cNvPr>
            <p:cNvSpPr/>
            <p:nvPr/>
          </p:nvSpPr>
          <p:spPr>
            <a:xfrm>
              <a:off x="1057400" y="4458350"/>
              <a:ext cx="1130100" cy="304800"/>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th" sz="900" dirty="0"/>
                <a:t>13 Jan: 1st case in Thailand </a:t>
              </a:r>
              <a:endParaRPr sz="900" dirty="0"/>
            </a:p>
          </p:txBody>
        </p:sp>
        <p:sp>
          <p:nvSpPr>
            <p:cNvPr id="60" name="Google Shape;56;p13">
              <a:extLst>
                <a:ext uri="{FF2B5EF4-FFF2-40B4-BE49-F238E27FC236}">
                  <a16:creationId xmlns:a16="http://schemas.microsoft.com/office/drawing/2014/main" id="{3D3048EB-00C0-457C-AF06-742511A3CA2D}"/>
                </a:ext>
              </a:extLst>
            </p:cNvPr>
            <p:cNvSpPr/>
            <p:nvPr/>
          </p:nvSpPr>
          <p:spPr>
            <a:xfrm>
              <a:off x="3655498" y="2356850"/>
              <a:ext cx="1114013" cy="428700"/>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th" sz="900" dirty="0"/>
                <a:t>9 Mar: Thonglor ent. venue incident</a:t>
              </a:r>
              <a:endParaRPr sz="900" dirty="0"/>
            </a:p>
          </p:txBody>
        </p:sp>
        <p:cxnSp>
          <p:nvCxnSpPr>
            <p:cNvPr id="61" name="Google Shape;57;p13">
              <a:extLst>
                <a:ext uri="{FF2B5EF4-FFF2-40B4-BE49-F238E27FC236}">
                  <a16:creationId xmlns:a16="http://schemas.microsoft.com/office/drawing/2014/main" id="{170B9099-1AAD-432D-AEA1-0A73BCCA1011}"/>
                </a:ext>
              </a:extLst>
            </p:cNvPr>
            <p:cNvCxnSpPr/>
            <p:nvPr/>
          </p:nvCxnSpPr>
          <p:spPr>
            <a:xfrm>
              <a:off x="2813425" y="3340550"/>
              <a:ext cx="0" cy="1540500"/>
            </a:xfrm>
            <a:prstGeom prst="straightConnector1">
              <a:avLst/>
            </a:prstGeom>
            <a:noFill/>
            <a:ln w="9525" cap="flat" cmpd="sng">
              <a:solidFill>
                <a:srgbClr val="B4A7D6"/>
              </a:solidFill>
              <a:prstDash val="dash"/>
              <a:round/>
              <a:headEnd type="none" w="med" len="med"/>
              <a:tailEnd type="none" w="med" len="med"/>
            </a:ln>
          </p:spPr>
        </p:cxnSp>
        <p:cxnSp>
          <p:nvCxnSpPr>
            <p:cNvPr id="62" name="Google Shape;58;p13">
              <a:extLst>
                <a:ext uri="{FF2B5EF4-FFF2-40B4-BE49-F238E27FC236}">
                  <a16:creationId xmlns:a16="http://schemas.microsoft.com/office/drawing/2014/main" id="{752A5BA0-FE61-4F1F-AF6E-C540D4E3625D}"/>
                </a:ext>
              </a:extLst>
            </p:cNvPr>
            <p:cNvCxnSpPr/>
            <p:nvPr/>
          </p:nvCxnSpPr>
          <p:spPr>
            <a:xfrm>
              <a:off x="2014600" y="4765850"/>
              <a:ext cx="0" cy="119100"/>
            </a:xfrm>
            <a:prstGeom prst="straightConnector1">
              <a:avLst/>
            </a:prstGeom>
            <a:noFill/>
            <a:ln w="9525" cap="flat" cmpd="sng">
              <a:solidFill>
                <a:srgbClr val="B4A7D6"/>
              </a:solidFill>
              <a:prstDash val="dash"/>
              <a:round/>
              <a:headEnd type="none" w="med" len="med"/>
              <a:tailEnd type="none" w="med" len="med"/>
            </a:ln>
          </p:spPr>
        </p:cxnSp>
        <p:cxnSp>
          <p:nvCxnSpPr>
            <p:cNvPr id="63" name="Google Shape;59;p13">
              <a:extLst>
                <a:ext uri="{FF2B5EF4-FFF2-40B4-BE49-F238E27FC236}">
                  <a16:creationId xmlns:a16="http://schemas.microsoft.com/office/drawing/2014/main" id="{BFA1759E-F168-4D89-A611-381DCF6A103E}"/>
                </a:ext>
              </a:extLst>
            </p:cNvPr>
            <p:cNvCxnSpPr/>
            <p:nvPr/>
          </p:nvCxnSpPr>
          <p:spPr>
            <a:xfrm>
              <a:off x="2675300" y="4403900"/>
              <a:ext cx="0" cy="471600"/>
            </a:xfrm>
            <a:prstGeom prst="straightConnector1">
              <a:avLst/>
            </a:prstGeom>
            <a:noFill/>
            <a:ln w="9525" cap="flat" cmpd="sng">
              <a:solidFill>
                <a:srgbClr val="B4A7D6"/>
              </a:solidFill>
              <a:prstDash val="dash"/>
              <a:round/>
              <a:headEnd type="none" w="med" len="med"/>
              <a:tailEnd type="none" w="med" len="med"/>
            </a:ln>
          </p:spPr>
        </p:cxnSp>
        <p:cxnSp>
          <p:nvCxnSpPr>
            <p:cNvPr id="64" name="Google Shape;60;p13">
              <a:extLst>
                <a:ext uri="{FF2B5EF4-FFF2-40B4-BE49-F238E27FC236}">
                  <a16:creationId xmlns:a16="http://schemas.microsoft.com/office/drawing/2014/main" id="{430E67D7-1412-48C2-A47B-D77AEFD4985E}"/>
                </a:ext>
              </a:extLst>
            </p:cNvPr>
            <p:cNvCxnSpPr/>
            <p:nvPr/>
          </p:nvCxnSpPr>
          <p:spPr>
            <a:xfrm rot="10800000">
              <a:off x="3892950" y="3906225"/>
              <a:ext cx="0" cy="927000"/>
            </a:xfrm>
            <a:prstGeom prst="straightConnector1">
              <a:avLst/>
            </a:prstGeom>
            <a:noFill/>
            <a:ln w="9525" cap="flat" cmpd="sng">
              <a:solidFill>
                <a:srgbClr val="B4A7D6"/>
              </a:solidFill>
              <a:prstDash val="dash"/>
              <a:round/>
              <a:headEnd type="none" w="med" len="med"/>
              <a:tailEnd type="none" w="med" len="med"/>
            </a:ln>
          </p:spPr>
        </p:cxnSp>
        <p:sp>
          <p:nvSpPr>
            <p:cNvPr id="65" name="Google Shape;61;p13">
              <a:extLst>
                <a:ext uri="{FF2B5EF4-FFF2-40B4-BE49-F238E27FC236}">
                  <a16:creationId xmlns:a16="http://schemas.microsoft.com/office/drawing/2014/main" id="{94370F87-20D2-4213-8453-3FCBEEC00317}"/>
                </a:ext>
              </a:extLst>
            </p:cNvPr>
            <p:cNvSpPr/>
            <p:nvPr/>
          </p:nvSpPr>
          <p:spPr>
            <a:xfrm>
              <a:off x="1938400" y="4096400"/>
              <a:ext cx="1030200" cy="304800"/>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th" sz="900"/>
                <a:t>31 Jan: 1st local transmission</a:t>
              </a:r>
              <a:endParaRPr sz="900"/>
            </a:p>
          </p:txBody>
        </p:sp>
        <p:cxnSp>
          <p:nvCxnSpPr>
            <p:cNvPr id="66" name="Google Shape;62;p13">
              <a:extLst>
                <a:ext uri="{FF2B5EF4-FFF2-40B4-BE49-F238E27FC236}">
                  <a16:creationId xmlns:a16="http://schemas.microsoft.com/office/drawing/2014/main" id="{34F423AE-438A-4C50-A166-965399EF1418}"/>
                </a:ext>
              </a:extLst>
            </p:cNvPr>
            <p:cNvCxnSpPr/>
            <p:nvPr/>
          </p:nvCxnSpPr>
          <p:spPr>
            <a:xfrm>
              <a:off x="3819800" y="4644925"/>
              <a:ext cx="0" cy="187500"/>
            </a:xfrm>
            <a:prstGeom prst="straightConnector1">
              <a:avLst/>
            </a:prstGeom>
            <a:noFill/>
            <a:ln w="9525" cap="flat" cmpd="sng">
              <a:solidFill>
                <a:srgbClr val="B4A7D6"/>
              </a:solidFill>
              <a:prstDash val="dash"/>
              <a:round/>
              <a:headEnd type="none" w="med" len="med"/>
              <a:tailEnd type="none" w="med" len="med"/>
            </a:ln>
          </p:spPr>
        </p:cxnSp>
        <p:sp>
          <p:nvSpPr>
            <p:cNvPr id="67" name="Google Shape;63;p13">
              <a:extLst>
                <a:ext uri="{FF2B5EF4-FFF2-40B4-BE49-F238E27FC236}">
                  <a16:creationId xmlns:a16="http://schemas.microsoft.com/office/drawing/2014/main" id="{69C5B22C-F25A-4A74-9E46-A4D0747F4D82}"/>
                </a:ext>
              </a:extLst>
            </p:cNvPr>
            <p:cNvSpPr/>
            <p:nvPr/>
          </p:nvSpPr>
          <p:spPr>
            <a:xfrm>
              <a:off x="2536061" y="3457650"/>
              <a:ext cx="1408414" cy="485700"/>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th" sz="900" dirty="0"/>
                <a:t>3 Mar: Thai workers returned from Rep. Korea</a:t>
              </a:r>
              <a:endParaRPr sz="900" dirty="0"/>
            </a:p>
          </p:txBody>
        </p:sp>
        <p:sp>
          <p:nvSpPr>
            <p:cNvPr id="68" name="Google Shape;64;p13">
              <a:extLst>
                <a:ext uri="{FF2B5EF4-FFF2-40B4-BE49-F238E27FC236}">
                  <a16:creationId xmlns:a16="http://schemas.microsoft.com/office/drawing/2014/main" id="{25901720-84D8-4C43-A885-01FC45F9DEE0}"/>
                </a:ext>
              </a:extLst>
            </p:cNvPr>
            <p:cNvSpPr/>
            <p:nvPr/>
          </p:nvSpPr>
          <p:spPr>
            <a:xfrm>
              <a:off x="3247575" y="4344050"/>
              <a:ext cx="658725" cy="304800"/>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th" sz="900" dirty="0"/>
                <a:t>1 Mar: 1st death</a:t>
              </a:r>
              <a:endParaRPr sz="900" dirty="0"/>
            </a:p>
          </p:txBody>
        </p:sp>
        <p:cxnSp>
          <p:nvCxnSpPr>
            <p:cNvPr id="69" name="Google Shape;65;p13">
              <a:extLst>
                <a:ext uri="{FF2B5EF4-FFF2-40B4-BE49-F238E27FC236}">
                  <a16:creationId xmlns:a16="http://schemas.microsoft.com/office/drawing/2014/main" id="{89DB95AF-C43D-48BB-9772-7675F29CB6F6}"/>
                </a:ext>
              </a:extLst>
            </p:cNvPr>
            <p:cNvCxnSpPr/>
            <p:nvPr/>
          </p:nvCxnSpPr>
          <p:spPr>
            <a:xfrm rot="10800000">
              <a:off x="4117475" y="2798550"/>
              <a:ext cx="0" cy="2029200"/>
            </a:xfrm>
            <a:prstGeom prst="straightConnector1">
              <a:avLst/>
            </a:prstGeom>
            <a:noFill/>
            <a:ln w="9525" cap="flat" cmpd="sng">
              <a:solidFill>
                <a:srgbClr val="B4A7D6"/>
              </a:solidFill>
              <a:prstDash val="dash"/>
              <a:round/>
              <a:headEnd type="none" w="med" len="med"/>
              <a:tailEnd type="none" w="med" len="med"/>
            </a:ln>
          </p:spPr>
        </p:cxnSp>
        <p:cxnSp>
          <p:nvCxnSpPr>
            <p:cNvPr id="70" name="Google Shape;66;p13">
              <a:extLst>
                <a:ext uri="{FF2B5EF4-FFF2-40B4-BE49-F238E27FC236}">
                  <a16:creationId xmlns:a16="http://schemas.microsoft.com/office/drawing/2014/main" id="{006C9F50-96F2-4ED5-B1C8-D2D189ADE8C1}"/>
                </a:ext>
              </a:extLst>
            </p:cNvPr>
            <p:cNvCxnSpPr/>
            <p:nvPr/>
          </p:nvCxnSpPr>
          <p:spPr>
            <a:xfrm rot="10800000">
              <a:off x="4003175" y="3260825"/>
              <a:ext cx="0" cy="1571700"/>
            </a:xfrm>
            <a:prstGeom prst="straightConnector1">
              <a:avLst/>
            </a:prstGeom>
            <a:noFill/>
            <a:ln w="9525" cap="flat" cmpd="sng">
              <a:solidFill>
                <a:srgbClr val="B4A7D6"/>
              </a:solidFill>
              <a:prstDash val="dash"/>
              <a:round/>
              <a:headEnd type="none" w="med" len="med"/>
              <a:tailEnd type="none" w="med" len="med"/>
            </a:ln>
          </p:spPr>
        </p:cxnSp>
        <p:sp>
          <p:nvSpPr>
            <p:cNvPr id="71" name="Google Shape;67;p13">
              <a:extLst>
                <a:ext uri="{FF2B5EF4-FFF2-40B4-BE49-F238E27FC236}">
                  <a16:creationId xmlns:a16="http://schemas.microsoft.com/office/drawing/2014/main" id="{88BAAE1A-2FA8-4C42-BAF2-954DD0D18C64}"/>
                </a:ext>
              </a:extLst>
            </p:cNvPr>
            <p:cNvSpPr/>
            <p:nvPr/>
          </p:nvSpPr>
          <p:spPr>
            <a:xfrm>
              <a:off x="3484050" y="2858250"/>
              <a:ext cx="929058" cy="390301"/>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dirty="0"/>
                <a:t>6 Mar: Boxing Stadium incident</a:t>
              </a:r>
              <a:endParaRPr sz="800" dirty="0"/>
            </a:p>
          </p:txBody>
        </p:sp>
        <p:cxnSp>
          <p:nvCxnSpPr>
            <p:cNvPr id="72" name="Google Shape;68;p13">
              <a:extLst>
                <a:ext uri="{FF2B5EF4-FFF2-40B4-BE49-F238E27FC236}">
                  <a16:creationId xmlns:a16="http://schemas.microsoft.com/office/drawing/2014/main" id="{EE4CFC62-83FC-472E-AA53-C43DB9BD4921}"/>
                </a:ext>
              </a:extLst>
            </p:cNvPr>
            <p:cNvCxnSpPr/>
            <p:nvPr/>
          </p:nvCxnSpPr>
          <p:spPr>
            <a:xfrm rot="10800000">
              <a:off x="6202150" y="759388"/>
              <a:ext cx="0" cy="442800"/>
            </a:xfrm>
            <a:prstGeom prst="straightConnector1">
              <a:avLst/>
            </a:prstGeom>
            <a:noFill/>
            <a:ln w="9525" cap="flat" cmpd="sng">
              <a:solidFill>
                <a:srgbClr val="B4A7D6"/>
              </a:solidFill>
              <a:prstDash val="dash"/>
              <a:round/>
              <a:headEnd type="none" w="med" len="med"/>
              <a:tailEnd type="none" w="med" len="med"/>
            </a:ln>
          </p:spPr>
        </p:cxnSp>
        <p:sp>
          <p:nvSpPr>
            <p:cNvPr id="73" name="Google Shape;69;p13">
              <a:extLst>
                <a:ext uri="{FF2B5EF4-FFF2-40B4-BE49-F238E27FC236}">
                  <a16:creationId xmlns:a16="http://schemas.microsoft.com/office/drawing/2014/main" id="{470CE342-2670-4B10-BD7A-8D49AF9F353B}"/>
                </a:ext>
              </a:extLst>
            </p:cNvPr>
            <p:cNvSpPr/>
            <p:nvPr/>
          </p:nvSpPr>
          <p:spPr>
            <a:xfrm>
              <a:off x="5587775" y="419400"/>
              <a:ext cx="1232100" cy="362400"/>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th" sz="900" dirty="0"/>
                <a:t>4 May: 1st day of no domestic infection</a:t>
              </a:r>
              <a:endParaRPr sz="900" dirty="0"/>
            </a:p>
          </p:txBody>
        </p:sp>
        <p:cxnSp>
          <p:nvCxnSpPr>
            <p:cNvPr id="74" name="Google Shape;70;p13">
              <a:extLst>
                <a:ext uri="{FF2B5EF4-FFF2-40B4-BE49-F238E27FC236}">
                  <a16:creationId xmlns:a16="http://schemas.microsoft.com/office/drawing/2014/main" id="{1C4EDCD5-49BE-4044-9B1E-44C4CBA7C059}"/>
                </a:ext>
              </a:extLst>
            </p:cNvPr>
            <p:cNvCxnSpPr/>
            <p:nvPr/>
          </p:nvCxnSpPr>
          <p:spPr>
            <a:xfrm rot="10800000">
              <a:off x="8849225" y="693675"/>
              <a:ext cx="0" cy="211500"/>
            </a:xfrm>
            <a:prstGeom prst="straightConnector1">
              <a:avLst/>
            </a:prstGeom>
            <a:noFill/>
            <a:ln w="9525" cap="flat" cmpd="sng">
              <a:solidFill>
                <a:srgbClr val="B4A7D6"/>
              </a:solidFill>
              <a:prstDash val="dash"/>
              <a:round/>
              <a:headEnd type="none" w="med" len="med"/>
              <a:tailEnd type="none" w="med" len="med"/>
            </a:ln>
          </p:spPr>
        </p:cxnSp>
        <p:sp>
          <p:nvSpPr>
            <p:cNvPr id="75" name="Google Shape;71;p13">
              <a:extLst>
                <a:ext uri="{FF2B5EF4-FFF2-40B4-BE49-F238E27FC236}">
                  <a16:creationId xmlns:a16="http://schemas.microsoft.com/office/drawing/2014/main" id="{5BA42A2C-6AD0-49B7-9EC8-B0568CEC5223}"/>
                </a:ext>
              </a:extLst>
            </p:cNvPr>
            <p:cNvSpPr/>
            <p:nvPr/>
          </p:nvSpPr>
          <p:spPr>
            <a:xfrm>
              <a:off x="7568125" y="229275"/>
              <a:ext cx="1494900" cy="485700"/>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th" sz="900" dirty="0"/>
                <a:t>14 Jul: Egyptian soldier &amp; Sudanese Diplomat’s daughter incidents</a:t>
              </a:r>
              <a:endParaRPr sz="900" dirty="0"/>
            </a:p>
          </p:txBody>
        </p:sp>
        <p:sp>
          <p:nvSpPr>
            <p:cNvPr id="76" name="Google Shape;83;p13">
              <a:extLst>
                <a:ext uri="{FF2B5EF4-FFF2-40B4-BE49-F238E27FC236}">
                  <a16:creationId xmlns:a16="http://schemas.microsoft.com/office/drawing/2014/main" id="{081E9FB6-842D-427D-B9DE-44476D7FEA5D}"/>
                </a:ext>
              </a:extLst>
            </p:cNvPr>
            <p:cNvSpPr/>
            <p:nvPr/>
          </p:nvSpPr>
          <p:spPr>
            <a:xfrm>
              <a:off x="2125900" y="3035425"/>
              <a:ext cx="1305000" cy="330300"/>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th" sz="900"/>
                <a:t>4 Feb: Thai citizens returned from Wuhan</a:t>
              </a:r>
              <a:endParaRPr sz="900"/>
            </a:p>
          </p:txBody>
        </p:sp>
      </p:grpSp>
      <p:sp>
        <p:nvSpPr>
          <p:cNvPr id="77" name="TextBox 76">
            <a:extLst>
              <a:ext uri="{FF2B5EF4-FFF2-40B4-BE49-F238E27FC236}">
                <a16:creationId xmlns:a16="http://schemas.microsoft.com/office/drawing/2014/main" id="{AE2391E2-A117-43CE-9C22-1E6BE5D5FD4F}"/>
              </a:ext>
            </a:extLst>
          </p:cNvPr>
          <p:cNvSpPr txBox="1"/>
          <p:nvPr/>
        </p:nvSpPr>
        <p:spPr>
          <a:xfrm>
            <a:off x="46617" y="649106"/>
            <a:ext cx="6764765" cy="584775"/>
          </a:xfrm>
          <a:prstGeom prst="rect">
            <a:avLst/>
          </a:prstGeom>
          <a:noFill/>
        </p:spPr>
        <p:txBody>
          <a:bodyPr wrap="square" rtlCol="0">
            <a:spAutoFit/>
          </a:bodyPr>
          <a:lstStyle/>
          <a:p>
            <a:pPr marL="171450" indent="-171450">
              <a:buFont typeface="Arial" panose="020B0604020202020204" pitchFamily="34" charset="0"/>
              <a:buChar char="•"/>
            </a:pPr>
            <a:r>
              <a:rPr lang="en-US" sz="1600" b="1" dirty="0"/>
              <a:t>First foreign case on Jan 13/ First Thai case on Jan 26/ Super-spreader on Mar 6/ Flattening of daily cases after March 22/ No domestic infection btw. May 4 – Sep 2</a:t>
            </a:r>
          </a:p>
        </p:txBody>
      </p:sp>
      <p:sp>
        <p:nvSpPr>
          <p:cNvPr id="2" name="TextBox 1">
            <a:extLst>
              <a:ext uri="{FF2B5EF4-FFF2-40B4-BE49-F238E27FC236}">
                <a16:creationId xmlns:a16="http://schemas.microsoft.com/office/drawing/2014/main" id="{9C1FFEE3-4481-4EBE-A53D-43AC64A375EE}"/>
              </a:ext>
            </a:extLst>
          </p:cNvPr>
          <p:cNvSpPr txBox="1"/>
          <p:nvPr/>
        </p:nvSpPr>
        <p:spPr>
          <a:xfrm>
            <a:off x="3922527" y="2891519"/>
            <a:ext cx="2627469" cy="830997"/>
          </a:xfrm>
          <a:prstGeom prst="rect">
            <a:avLst/>
          </a:prstGeom>
          <a:noFill/>
        </p:spPr>
        <p:txBody>
          <a:bodyPr wrap="square" rtlCol="0">
            <a:spAutoFit/>
          </a:bodyPr>
          <a:lstStyle/>
          <a:p>
            <a:pPr algn="r"/>
            <a:r>
              <a:rPr lang="en-US" sz="1600" b="1" dirty="0"/>
              <a:t>As of July 20, 2020, </a:t>
            </a:r>
            <a:br>
              <a:rPr lang="en-US" sz="1600" b="1" dirty="0"/>
            </a:br>
            <a:r>
              <a:rPr lang="en-US" sz="1600" b="1" dirty="0"/>
              <a:t>there were 3,250 accumulated cases and 58 accumulated death.  </a:t>
            </a:r>
            <a:endParaRPr lang="th-TH" sz="1600" b="1" dirty="0"/>
          </a:p>
        </p:txBody>
      </p:sp>
    </p:spTree>
    <p:extLst>
      <p:ext uri="{BB962C8B-B14F-4D97-AF65-F5344CB8AC3E}">
        <p14:creationId xmlns:p14="http://schemas.microsoft.com/office/powerpoint/2010/main" val="2233149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A52F3-BB87-47C9-8F58-716823F9E311}" type="slidenum">
              <a:rPr kumimoji="0" lang="th-TH" sz="1500" b="0" i="0" u="none" strike="noStrike" kern="1200" cap="none" spc="0" normalizeH="0" baseline="0" noProof="0" smtClean="0">
                <a:ln>
                  <a:noFill/>
                </a:ln>
                <a:solidFill>
                  <a:prstClr val="black"/>
                </a:solidFill>
                <a:effectLst/>
                <a:uLnTx/>
                <a:uFillTx/>
                <a:latin typeface="TH Sarabun New"/>
                <a:ea typeface="+mn-ea"/>
                <a:cs typeface="TH Sarabun New"/>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th-TH" sz="15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2" name="TextBox 1">
            <a:extLst>
              <a:ext uri="{FF2B5EF4-FFF2-40B4-BE49-F238E27FC236}">
                <a16:creationId xmlns:a16="http://schemas.microsoft.com/office/drawing/2014/main" id="{C1750B65-C196-4A67-BDAB-18C3DEB0771A}"/>
              </a:ext>
            </a:extLst>
          </p:cNvPr>
          <p:cNvSpPr txBox="1"/>
          <p:nvPr/>
        </p:nvSpPr>
        <p:spPr>
          <a:xfrm>
            <a:off x="499730" y="95693"/>
            <a:ext cx="6177517" cy="52322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TH Sarabun New"/>
                <a:ea typeface="+mn-ea"/>
                <a:cs typeface="TH Sarabun New"/>
              </a:rPr>
              <a:t>Thailand Policy Response timeline</a:t>
            </a:r>
            <a:endParaRPr kumimoji="0" lang="th-TH" sz="2800" b="1" i="0" u="none" strike="noStrike" kern="1200" cap="none" spc="0" normalizeH="0" baseline="0" noProof="0" dirty="0">
              <a:ln>
                <a:noFill/>
              </a:ln>
              <a:solidFill>
                <a:prstClr val="black"/>
              </a:solidFill>
              <a:effectLst/>
              <a:uLnTx/>
              <a:uFillTx/>
              <a:latin typeface="TH Sarabun New"/>
              <a:ea typeface="+mn-ea"/>
              <a:cs typeface="TH Sarabun New"/>
            </a:endParaRPr>
          </a:p>
        </p:txBody>
      </p:sp>
      <p:cxnSp>
        <p:nvCxnSpPr>
          <p:cNvPr id="48" name="Google Shape;139;p14">
            <a:extLst>
              <a:ext uri="{FF2B5EF4-FFF2-40B4-BE49-F238E27FC236}">
                <a16:creationId xmlns:a16="http://schemas.microsoft.com/office/drawing/2014/main" id="{69E97A72-E5B9-46F6-9774-FAC1CFA7892F}"/>
              </a:ext>
            </a:extLst>
          </p:cNvPr>
          <p:cNvCxnSpPr>
            <a:cxnSpLocks/>
          </p:cNvCxnSpPr>
          <p:nvPr/>
        </p:nvCxnSpPr>
        <p:spPr>
          <a:xfrm flipV="1">
            <a:off x="2983544" y="4056944"/>
            <a:ext cx="0" cy="444147"/>
          </a:xfrm>
          <a:prstGeom prst="straightConnector1">
            <a:avLst/>
          </a:prstGeom>
          <a:noFill/>
          <a:ln w="9525" cap="flat" cmpd="sng">
            <a:solidFill>
              <a:srgbClr val="B4A7D6"/>
            </a:solidFill>
            <a:prstDash val="dash"/>
            <a:round/>
            <a:headEnd type="none" w="med" len="med"/>
            <a:tailEnd type="none" w="med" len="med"/>
          </a:ln>
        </p:spPr>
      </p:cxnSp>
      <p:sp>
        <p:nvSpPr>
          <p:cNvPr id="9" name="Google Shape;104;p14">
            <a:extLst>
              <a:ext uri="{FF2B5EF4-FFF2-40B4-BE49-F238E27FC236}">
                <a16:creationId xmlns:a16="http://schemas.microsoft.com/office/drawing/2014/main" id="{9A6014C3-509B-4BB0-A15D-FBBC311F3DF9}"/>
              </a:ext>
            </a:extLst>
          </p:cNvPr>
          <p:cNvSpPr/>
          <p:nvPr/>
        </p:nvSpPr>
        <p:spPr>
          <a:xfrm>
            <a:off x="1154808" y="3494930"/>
            <a:ext cx="1961068" cy="150050"/>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TH" sz="800" b="0" i="0" u="none" strike="noStrike" kern="1200" cap="none" spc="0" normalizeH="0" baseline="0" noProof="0" dirty="0">
                <a:ln>
                  <a:noFill/>
                </a:ln>
                <a:solidFill>
                  <a:prstClr val="black"/>
                </a:solidFill>
                <a:effectLst/>
                <a:uLnTx/>
                <a:uFillTx/>
                <a:latin typeface="TH Sarabun New"/>
                <a:ea typeface="+mn-ea"/>
                <a:cs typeface="TH Sarabun New"/>
              </a:rPr>
              <a:t>24</a:t>
            </a: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 Mar: </a:t>
            </a: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“Nobody will be left behind” project approved</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10" name="Google Shape;113;p14">
            <a:extLst>
              <a:ext uri="{FF2B5EF4-FFF2-40B4-BE49-F238E27FC236}">
                <a16:creationId xmlns:a16="http://schemas.microsoft.com/office/drawing/2014/main" id="{19707EF1-E595-4A59-8491-3C7B8757C468}"/>
              </a:ext>
            </a:extLst>
          </p:cNvPr>
          <p:cNvSpPr/>
          <p:nvPr/>
        </p:nvSpPr>
        <p:spPr>
          <a:xfrm>
            <a:off x="5127511" y="1589597"/>
            <a:ext cx="1474845" cy="455670"/>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9 Jul: Economic &amp; Social rehabilitation projects were approved 92 billion baht from 400 billion baht </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grpSp>
        <p:nvGrpSpPr>
          <p:cNvPr id="26" name="Group 25">
            <a:extLst>
              <a:ext uri="{FF2B5EF4-FFF2-40B4-BE49-F238E27FC236}">
                <a16:creationId xmlns:a16="http://schemas.microsoft.com/office/drawing/2014/main" id="{A226646B-D08F-49B2-81A4-804CC70B5A29}"/>
              </a:ext>
            </a:extLst>
          </p:cNvPr>
          <p:cNvGrpSpPr/>
          <p:nvPr/>
        </p:nvGrpSpPr>
        <p:grpSpPr>
          <a:xfrm>
            <a:off x="92972" y="722961"/>
            <a:ext cx="6590378" cy="4318147"/>
            <a:chOff x="92972" y="722961"/>
            <a:chExt cx="6590378" cy="4318147"/>
          </a:xfrm>
        </p:grpSpPr>
        <p:grpSp>
          <p:nvGrpSpPr>
            <p:cNvPr id="23" name="Group 22">
              <a:extLst>
                <a:ext uri="{FF2B5EF4-FFF2-40B4-BE49-F238E27FC236}">
                  <a16:creationId xmlns:a16="http://schemas.microsoft.com/office/drawing/2014/main" id="{41C6DB2D-A52B-4587-B65F-78866CFCF99F}"/>
                </a:ext>
              </a:extLst>
            </p:cNvPr>
            <p:cNvGrpSpPr/>
            <p:nvPr/>
          </p:nvGrpSpPr>
          <p:grpSpPr>
            <a:xfrm>
              <a:off x="92972" y="722961"/>
              <a:ext cx="6590378" cy="4318147"/>
              <a:chOff x="92972" y="722961"/>
              <a:chExt cx="6590378" cy="4318147"/>
            </a:xfrm>
          </p:grpSpPr>
          <p:grpSp>
            <p:nvGrpSpPr>
              <p:cNvPr id="20" name="Group 19">
                <a:extLst>
                  <a:ext uri="{FF2B5EF4-FFF2-40B4-BE49-F238E27FC236}">
                    <a16:creationId xmlns:a16="http://schemas.microsoft.com/office/drawing/2014/main" id="{8373DAB4-7277-4280-9DFA-002693AAF0CF}"/>
                  </a:ext>
                </a:extLst>
              </p:cNvPr>
              <p:cNvGrpSpPr/>
              <p:nvPr/>
            </p:nvGrpSpPr>
            <p:grpSpPr>
              <a:xfrm>
                <a:off x="92972" y="722961"/>
                <a:ext cx="6590378" cy="4318147"/>
                <a:chOff x="1320573" y="691267"/>
                <a:chExt cx="6590378" cy="4318147"/>
              </a:xfrm>
            </p:grpSpPr>
            <p:grpSp>
              <p:nvGrpSpPr>
                <p:cNvPr id="19" name="Group 18">
                  <a:extLst>
                    <a:ext uri="{FF2B5EF4-FFF2-40B4-BE49-F238E27FC236}">
                      <a16:creationId xmlns:a16="http://schemas.microsoft.com/office/drawing/2014/main" id="{75C8C775-1D1D-45B1-BC7F-804E69941BF5}"/>
                    </a:ext>
                  </a:extLst>
                </p:cNvPr>
                <p:cNvGrpSpPr/>
                <p:nvPr/>
              </p:nvGrpSpPr>
              <p:grpSpPr>
                <a:xfrm>
                  <a:off x="1320573" y="691267"/>
                  <a:ext cx="6590378" cy="4318147"/>
                  <a:chOff x="86869" y="722961"/>
                  <a:chExt cx="6590378" cy="4318147"/>
                </a:xfrm>
              </p:grpSpPr>
              <p:grpSp>
                <p:nvGrpSpPr>
                  <p:cNvPr id="7" name="Group 6">
                    <a:extLst>
                      <a:ext uri="{FF2B5EF4-FFF2-40B4-BE49-F238E27FC236}">
                        <a16:creationId xmlns:a16="http://schemas.microsoft.com/office/drawing/2014/main" id="{8C5AE277-307D-4AF8-B974-DA063E1BAE3B}"/>
                      </a:ext>
                    </a:extLst>
                  </p:cNvPr>
                  <p:cNvGrpSpPr/>
                  <p:nvPr/>
                </p:nvGrpSpPr>
                <p:grpSpPr>
                  <a:xfrm>
                    <a:off x="86869" y="722961"/>
                    <a:ext cx="6590378" cy="4318147"/>
                    <a:chOff x="86869" y="722961"/>
                    <a:chExt cx="6590378" cy="4318147"/>
                  </a:xfrm>
                </p:grpSpPr>
                <p:grpSp>
                  <p:nvGrpSpPr>
                    <p:cNvPr id="6" name="Group 5">
                      <a:extLst>
                        <a:ext uri="{FF2B5EF4-FFF2-40B4-BE49-F238E27FC236}">
                          <a16:creationId xmlns:a16="http://schemas.microsoft.com/office/drawing/2014/main" id="{0AF695F9-1BE4-4764-8D45-8BB10BE320BD}"/>
                        </a:ext>
                      </a:extLst>
                    </p:cNvPr>
                    <p:cNvGrpSpPr/>
                    <p:nvPr/>
                  </p:nvGrpSpPr>
                  <p:grpSpPr>
                    <a:xfrm>
                      <a:off x="86869" y="722961"/>
                      <a:ext cx="6590378" cy="4318147"/>
                      <a:chOff x="86869" y="722961"/>
                      <a:chExt cx="6590378" cy="4318147"/>
                    </a:xfrm>
                  </p:grpSpPr>
                  <p:grpSp>
                    <p:nvGrpSpPr>
                      <p:cNvPr id="21" name="Group 20">
                        <a:extLst>
                          <a:ext uri="{FF2B5EF4-FFF2-40B4-BE49-F238E27FC236}">
                            <a16:creationId xmlns:a16="http://schemas.microsoft.com/office/drawing/2014/main" id="{0C468C82-07A9-4070-9525-7C368823FF73}"/>
                          </a:ext>
                        </a:extLst>
                      </p:cNvPr>
                      <p:cNvGrpSpPr/>
                      <p:nvPr/>
                    </p:nvGrpSpPr>
                    <p:grpSpPr>
                      <a:xfrm>
                        <a:off x="86869" y="722961"/>
                        <a:ext cx="6590378" cy="4318147"/>
                        <a:chOff x="829390" y="162985"/>
                        <a:chExt cx="8317525" cy="4980516"/>
                      </a:xfrm>
                    </p:grpSpPr>
                    <p:pic>
                      <p:nvPicPr>
                        <p:cNvPr id="22" name="Google Shape;88;p14">
                          <a:extLst>
                            <a:ext uri="{FF2B5EF4-FFF2-40B4-BE49-F238E27FC236}">
                              <a16:creationId xmlns:a16="http://schemas.microsoft.com/office/drawing/2014/main" id="{9DB61341-C6E0-45F9-974D-18895608DCAB}"/>
                            </a:ext>
                          </a:extLst>
                        </p:cNvPr>
                        <p:cNvPicPr preferRelativeResize="0"/>
                        <p:nvPr/>
                      </p:nvPicPr>
                      <p:blipFill>
                        <a:blip r:embed="rId3">
                          <a:alphaModFix/>
                        </a:blip>
                        <a:stretch>
                          <a:fillRect/>
                        </a:stretch>
                      </p:blipFill>
                      <p:spPr>
                        <a:xfrm>
                          <a:off x="1368687" y="510546"/>
                          <a:ext cx="7778228" cy="4632955"/>
                        </a:xfrm>
                        <a:prstGeom prst="rect">
                          <a:avLst/>
                        </a:prstGeom>
                        <a:noFill/>
                        <a:ln>
                          <a:noFill/>
                        </a:ln>
                      </p:spPr>
                    </p:pic>
                    <p:sp>
                      <p:nvSpPr>
                        <p:cNvPr id="24" name="Google Shape;101;p14">
                          <a:extLst>
                            <a:ext uri="{FF2B5EF4-FFF2-40B4-BE49-F238E27FC236}">
                              <a16:creationId xmlns:a16="http://schemas.microsoft.com/office/drawing/2014/main" id="{11181879-7A51-4E71-A5D0-0248F881FA1A}"/>
                            </a:ext>
                          </a:extLst>
                        </p:cNvPr>
                        <p:cNvSpPr/>
                        <p:nvPr/>
                      </p:nvSpPr>
                      <p:spPr>
                        <a:xfrm>
                          <a:off x="2250476" y="4275073"/>
                          <a:ext cx="2162448" cy="190500"/>
                        </a:xfrm>
                        <a:prstGeom prst="rect">
                          <a:avLst/>
                        </a:prstGeom>
                        <a:solidFill>
                          <a:schemeClr val="accent3"/>
                        </a:solidFill>
                        <a:ln>
                          <a:solidFill>
                            <a:schemeClr val="accent3"/>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17 Mar: Free test for </a:t>
                          </a: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Patient Under Investigation </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25" name="Google Shape;102;p14">
                          <a:extLst>
                            <a:ext uri="{FF2B5EF4-FFF2-40B4-BE49-F238E27FC236}">
                              <a16:creationId xmlns:a16="http://schemas.microsoft.com/office/drawing/2014/main" id="{FB32F34B-8D38-4305-9178-B6C0EEBE87A3}"/>
                            </a:ext>
                          </a:extLst>
                        </p:cNvPr>
                        <p:cNvSpPr/>
                        <p:nvPr/>
                      </p:nvSpPr>
                      <p:spPr>
                        <a:xfrm>
                          <a:off x="3407006" y="3609500"/>
                          <a:ext cx="1194891" cy="198005"/>
                        </a:xfrm>
                        <a:prstGeom prst="rect">
                          <a:avLst/>
                        </a:prstGeom>
                        <a:solidFill>
                          <a:schemeClr val="accent3"/>
                        </a:solidFill>
                        <a:ln>
                          <a:solidFill>
                            <a:schemeClr val="accent3"/>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22 Mar: BKK Lockdown²</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27" name="Google Shape;104;p14">
                          <a:extLst>
                            <a:ext uri="{FF2B5EF4-FFF2-40B4-BE49-F238E27FC236}">
                              <a16:creationId xmlns:a16="http://schemas.microsoft.com/office/drawing/2014/main" id="{3342EAC1-61BC-404E-B01D-E95428A4696C}"/>
                            </a:ext>
                          </a:extLst>
                        </p:cNvPr>
                        <p:cNvSpPr/>
                        <p:nvPr/>
                      </p:nvSpPr>
                      <p:spPr>
                        <a:xfrm>
                          <a:off x="3035761" y="3084125"/>
                          <a:ext cx="1722599" cy="167100"/>
                        </a:xfrm>
                        <a:prstGeom prst="rect">
                          <a:avLst/>
                        </a:prstGeom>
                        <a:solidFill>
                          <a:schemeClr val="accent3"/>
                        </a:solidFill>
                        <a:ln>
                          <a:solidFill>
                            <a:schemeClr val="accent3"/>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26 Mar: Emergency Decree³</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29" name="Google Shape;106;p14">
                          <a:extLst>
                            <a:ext uri="{FF2B5EF4-FFF2-40B4-BE49-F238E27FC236}">
                              <a16:creationId xmlns:a16="http://schemas.microsoft.com/office/drawing/2014/main" id="{3BEE08AA-1197-4A88-82D5-F570A027F2A5}"/>
                            </a:ext>
                          </a:extLst>
                        </p:cNvPr>
                        <p:cNvSpPr/>
                        <p:nvPr/>
                      </p:nvSpPr>
                      <p:spPr>
                        <a:xfrm>
                          <a:off x="3115019" y="2286625"/>
                          <a:ext cx="1892100" cy="167100"/>
                        </a:xfrm>
                        <a:prstGeom prst="rect">
                          <a:avLst/>
                        </a:prstGeom>
                        <a:solidFill>
                          <a:schemeClr val="accent3"/>
                        </a:solidFill>
                        <a:ln>
                          <a:solidFill>
                            <a:schemeClr val="accent3"/>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a:ln>
                                <a:noFill/>
                              </a:ln>
                              <a:solidFill>
                                <a:prstClr val="black"/>
                              </a:solidFill>
                              <a:effectLst/>
                              <a:uLnTx/>
                              <a:uFillTx/>
                              <a:latin typeface="TH Sarabun New"/>
                              <a:ea typeface="+mn-ea"/>
                              <a:cs typeface="TH Sarabun New"/>
                            </a:rPr>
                            <a:t>2 Apr: Imposing State Quarantine</a:t>
                          </a:r>
                          <a:endParaRPr kumimoji="0" sz="800" b="0" i="0" u="none" strike="noStrike" kern="1200" cap="none" spc="0" normalizeH="0" baseline="0" noProof="0">
                            <a:ln>
                              <a:noFill/>
                            </a:ln>
                            <a:solidFill>
                              <a:prstClr val="black"/>
                            </a:solidFill>
                            <a:effectLst/>
                            <a:uLnTx/>
                            <a:uFillTx/>
                            <a:latin typeface="TH Sarabun New"/>
                            <a:ea typeface="+mn-ea"/>
                            <a:cs typeface="TH Sarabun New"/>
                          </a:endParaRPr>
                        </a:p>
                      </p:txBody>
                    </p:sp>
                    <p:sp>
                      <p:nvSpPr>
                        <p:cNvPr id="30" name="Google Shape;107;p14">
                          <a:extLst>
                            <a:ext uri="{FF2B5EF4-FFF2-40B4-BE49-F238E27FC236}">
                              <a16:creationId xmlns:a16="http://schemas.microsoft.com/office/drawing/2014/main" id="{8A4B4C62-EE27-4F6B-974B-EC9D4C7C4F5C}"/>
                            </a:ext>
                          </a:extLst>
                        </p:cNvPr>
                        <p:cNvSpPr/>
                        <p:nvPr/>
                      </p:nvSpPr>
                      <p:spPr>
                        <a:xfrm>
                          <a:off x="3060050" y="2031769"/>
                          <a:ext cx="1997081" cy="167100"/>
                        </a:xfrm>
                        <a:prstGeom prst="rect">
                          <a:avLst/>
                        </a:prstGeom>
                        <a:solidFill>
                          <a:schemeClr val="accent3"/>
                        </a:solidFill>
                        <a:ln>
                          <a:solidFill>
                            <a:schemeClr val="accent3"/>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3 Apr: Imposing Curfew</a:t>
                          </a:r>
                          <a:r>
                            <a:rPr lang="en-US" sz="800" dirty="0">
                              <a:solidFill>
                                <a:prstClr val="black"/>
                              </a:solidFill>
                              <a:latin typeface="TH Sarabun New"/>
                              <a:cs typeface="TH Sarabun New"/>
                            </a:rPr>
                            <a:t>:</a:t>
                          </a:r>
                          <a:r>
                            <a:rPr kumimoji="0" lang="th-TH" sz="800" b="0" i="0" u="none" strike="noStrike" kern="1200" cap="none" spc="0" normalizeH="0" baseline="0" noProof="0" dirty="0">
                              <a:ln>
                                <a:noFill/>
                              </a:ln>
                              <a:solidFill>
                                <a:prstClr val="black"/>
                              </a:solidFill>
                              <a:effectLst/>
                              <a:uLnTx/>
                              <a:uFillTx/>
                              <a:latin typeface="TH Sarabun New"/>
                              <a:ea typeface="+mn-ea"/>
                              <a:cs typeface="TH Sarabun New"/>
                            </a:rPr>
                            <a:t> </a:t>
                          </a: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10 PM – 4 AM</a:t>
                          </a: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 </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33" name="Google Shape;110;p14">
                          <a:extLst>
                            <a:ext uri="{FF2B5EF4-FFF2-40B4-BE49-F238E27FC236}">
                              <a16:creationId xmlns:a16="http://schemas.microsoft.com/office/drawing/2014/main" id="{9B5389FF-E136-4DA4-8A92-BE396D69C93B}"/>
                            </a:ext>
                          </a:extLst>
                        </p:cNvPr>
                        <p:cNvSpPr/>
                        <p:nvPr/>
                      </p:nvSpPr>
                      <p:spPr>
                        <a:xfrm>
                          <a:off x="5714387" y="953618"/>
                          <a:ext cx="820235" cy="197173"/>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3 May: Easing I</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34" name="Google Shape;111;p14">
                          <a:extLst>
                            <a:ext uri="{FF2B5EF4-FFF2-40B4-BE49-F238E27FC236}">
                              <a16:creationId xmlns:a16="http://schemas.microsoft.com/office/drawing/2014/main" id="{1E733B0C-9931-41C5-A5B9-A17B0B162F76}"/>
                            </a:ext>
                          </a:extLst>
                        </p:cNvPr>
                        <p:cNvSpPr/>
                        <p:nvPr/>
                      </p:nvSpPr>
                      <p:spPr>
                        <a:xfrm>
                          <a:off x="5755039" y="162987"/>
                          <a:ext cx="1170936" cy="315336"/>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17 May: Easing II</a:t>
                          </a:r>
                          <a:b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b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Curfew: 11 PM – 4 AM</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35" name="Google Shape;112;p14">
                          <a:extLst>
                            <a:ext uri="{FF2B5EF4-FFF2-40B4-BE49-F238E27FC236}">
                              <a16:creationId xmlns:a16="http://schemas.microsoft.com/office/drawing/2014/main" id="{E6D11BF3-DA6E-408F-8040-CD0C3A318425}"/>
                            </a:ext>
                          </a:extLst>
                        </p:cNvPr>
                        <p:cNvSpPr/>
                        <p:nvPr/>
                      </p:nvSpPr>
                      <p:spPr>
                        <a:xfrm>
                          <a:off x="8192575" y="162988"/>
                          <a:ext cx="661500" cy="358200"/>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1 Jul: </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Easing V</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36" name="Google Shape;113;p14">
                          <a:extLst>
                            <a:ext uri="{FF2B5EF4-FFF2-40B4-BE49-F238E27FC236}">
                              <a16:creationId xmlns:a16="http://schemas.microsoft.com/office/drawing/2014/main" id="{54E8F1A6-0256-4983-AF11-E3F4221312F4}"/>
                            </a:ext>
                          </a:extLst>
                        </p:cNvPr>
                        <p:cNvSpPr/>
                        <p:nvPr/>
                      </p:nvSpPr>
                      <p:spPr>
                        <a:xfrm>
                          <a:off x="3469597" y="899076"/>
                          <a:ext cx="2141588" cy="190793"/>
                        </a:xfrm>
                        <a:prstGeom prst="rect">
                          <a:avLst/>
                        </a:prstGeom>
                        <a:solidFill>
                          <a:schemeClr val="accent3"/>
                        </a:solidFill>
                        <a:ln>
                          <a:solidFill>
                            <a:schemeClr val="accent3"/>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18 Apr: Active cases Finding in risk-prone areas</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37" name="Google Shape;114;p14">
                          <a:extLst>
                            <a:ext uri="{FF2B5EF4-FFF2-40B4-BE49-F238E27FC236}">
                              <a16:creationId xmlns:a16="http://schemas.microsoft.com/office/drawing/2014/main" id="{6A455CF4-D968-4DA5-9EA1-70F2ACD5865E}"/>
                            </a:ext>
                          </a:extLst>
                        </p:cNvPr>
                        <p:cNvSpPr/>
                        <p:nvPr/>
                      </p:nvSpPr>
                      <p:spPr>
                        <a:xfrm>
                          <a:off x="3060050" y="1482700"/>
                          <a:ext cx="2141588" cy="190793"/>
                        </a:xfrm>
                        <a:prstGeom prst="rect">
                          <a:avLst/>
                        </a:prstGeom>
                        <a:solidFill>
                          <a:schemeClr val="accent3"/>
                        </a:solidFill>
                        <a:ln>
                          <a:solidFill>
                            <a:schemeClr val="accent3"/>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7 Apr: </a:t>
                          </a: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Active cases Finding</a:t>
                          </a: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 in risk-prone groups</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cxnSp>
                      <p:nvCxnSpPr>
                        <p:cNvPr id="38" name="Google Shape;115;p14">
                          <a:extLst>
                            <a:ext uri="{FF2B5EF4-FFF2-40B4-BE49-F238E27FC236}">
                              <a16:creationId xmlns:a16="http://schemas.microsoft.com/office/drawing/2014/main" id="{202F30C0-37DC-4124-BF97-FCC862E1CA33}"/>
                            </a:ext>
                          </a:extLst>
                        </p:cNvPr>
                        <p:cNvCxnSpPr/>
                        <p:nvPr/>
                      </p:nvCxnSpPr>
                      <p:spPr>
                        <a:xfrm rot="10800000">
                          <a:off x="8363450" y="524250"/>
                          <a:ext cx="0" cy="455400"/>
                        </a:xfrm>
                        <a:prstGeom prst="straightConnector1">
                          <a:avLst/>
                        </a:prstGeom>
                        <a:noFill/>
                        <a:ln w="9525" cap="flat" cmpd="sng">
                          <a:solidFill>
                            <a:srgbClr val="B4A7D6"/>
                          </a:solidFill>
                          <a:prstDash val="dash"/>
                          <a:round/>
                          <a:headEnd type="none" w="med" len="med"/>
                          <a:tailEnd type="none" w="med" len="med"/>
                        </a:ln>
                      </p:spPr>
                    </p:cxnSp>
                    <p:cxnSp>
                      <p:nvCxnSpPr>
                        <p:cNvPr id="39" name="Google Shape;116;p14">
                          <a:extLst>
                            <a:ext uri="{FF2B5EF4-FFF2-40B4-BE49-F238E27FC236}">
                              <a16:creationId xmlns:a16="http://schemas.microsoft.com/office/drawing/2014/main" id="{0771251C-D4E0-413D-ACF6-50D4785AC52A}"/>
                            </a:ext>
                          </a:extLst>
                        </p:cNvPr>
                        <p:cNvCxnSpPr>
                          <a:cxnSpLocks/>
                        </p:cNvCxnSpPr>
                        <p:nvPr/>
                      </p:nvCxnSpPr>
                      <p:spPr>
                        <a:xfrm flipV="1">
                          <a:off x="7769000" y="478321"/>
                          <a:ext cx="0" cy="551334"/>
                        </a:xfrm>
                        <a:prstGeom prst="straightConnector1">
                          <a:avLst/>
                        </a:prstGeom>
                        <a:noFill/>
                        <a:ln w="9525" cap="flat" cmpd="sng">
                          <a:solidFill>
                            <a:srgbClr val="B4A7D6"/>
                          </a:solidFill>
                          <a:prstDash val="dash"/>
                          <a:round/>
                          <a:headEnd type="none" w="med" len="med"/>
                          <a:tailEnd type="none" w="med" len="med"/>
                        </a:ln>
                      </p:spPr>
                    </p:cxnSp>
                    <p:sp>
                      <p:nvSpPr>
                        <p:cNvPr id="41" name="Google Shape;119;p14">
                          <a:extLst>
                            <a:ext uri="{FF2B5EF4-FFF2-40B4-BE49-F238E27FC236}">
                              <a16:creationId xmlns:a16="http://schemas.microsoft.com/office/drawing/2014/main" id="{95746FFD-5785-48E3-977A-7CAC47C71C37}"/>
                            </a:ext>
                          </a:extLst>
                        </p:cNvPr>
                        <p:cNvSpPr/>
                        <p:nvPr/>
                      </p:nvSpPr>
                      <p:spPr>
                        <a:xfrm>
                          <a:off x="7093257" y="162985"/>
                          <a:ext cx="980516" cy="315336"/>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15 Jun: Easing IV</a:t>
                          </a:r>
                          <a:endParaRPr kumimoji="0" lang="en-US" sz="800" b="0" i="0" u="none" strike="noStrike" kern="1200" cap="none" spc="0" normalizeH="0" baseline="0" noProof="0" dirty="0">
                            <a:ln>
                              <a:noFill/>
                            </a:ln>
                            <a:solidFill>
                              <a:prstClr val="black"/>
                            </a:solidFill>
                            <a:effectLst/>
                            <a:uLnTx/>
                            <a:uFillTx/>
                            <a:latin typeface="TH Sarabun New"/>
                            <a:ea typeface="+mn-ea"/>
                            <a:cs typeface="TH Sarabun New"/>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Curfew revocation</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cxnSp>
                      <p:nvCxnSpPr>
                        <p:cNvPr id="42" name="Google Shape;120;p14">
                          <a:extLst>
                            <a:ext uri="{FF2B5EF4-FFF2-40B4-BE49-F238E27FC236}">
                              <a16:creationId xmlns:a16="http://schemas.microsoft.com/office/drawing/2014/main" id="{DB6F9FBD-04C2-40C7-AE12-3D41646DA80C}"/>
                            </a:ext>
                          </a:extLst>
                        </p:cNvPr>
                        <p:cNvCxnSpPr/>
                        <p:nvPr/>
                      </p:nvCxnSpPr>
                      <p:spPr>
                        <a:xfrm rot="10800000">
                          <a:off x="7247050" y="804644"/>
                          <a:ext cx="0" cy="288300"/>
                        </a:xfrm>
                        <a:prstGeom prst="straightConnector1">
                          <a:avLst/>
                        </a:prstGeom>
                        <a:noFill/>
                        <a:ln w="9525" cap="flat" cmpd="sng">
                          <a:solidFill>
                            <a:srgbClr val="B4A7D6"/>
                          </a:solidFill>
                          <a:prstDash val="dash"/>
                          <a:round/>
                          <a:headEnd type="none" w="med" len="med"/>
                          <a:tailEnd type="none" w="med" len="med"/>
                        </a:ln>
                      </p:spPr>
                    </p:cxnSp>
                    <p:cxnSp>
                      <p:nvCxnSpPr>
                        <p:cNvPr id="43" name="Google Shape;121;p14">
                          <a:extLst>
                            <a:ext uri="{FF2B5EF4-FFF2-40B4-BE49-F238E27FC236}">
                              <a16:creationId xmlns:a16="http://schemas.microsoft.com/office/drawing/2014/main" id="{E5B6D7D2-7B28-4E76-BA7B-711543B7E7FA}"/>
                            </a:ext>
                          </a:extLst>
                        </p:cNvPr>
                        <p:cNvCxnSpPr/>
                        <p:nvPr/>
                      </p:nvCxnSpPr>
                      <p:spPr>
                        <a:xfrm rot="10800000">
                          <a:off x="6691125" y="486638"/>
                          <a:ext cx="0" cy="670800"/>
                        </a:xfrm>
                        <a:prstGeom prst="straightConnector1">
                          <a:avLst/>
                        </a:prstGeom>
                        <a:noFill/>
                        <a:ln w="9525" cap="flat" cmpd="sng">
                          <a:solidFill>
                            <a:srgbClr val="B4A7D6"/>
                          </a:solidFill>
                          <a:prstDash val="dash"/>
                          <a:round/>
                          <a:headEnd type="none" w="med" len="med"/>
                          <a:tailEnd type="none" w="med" len="med"/>
                        </a:ln>
                      </p:spPr>
                    </p:cxnSp>
                    <p:sp>
                      <p:nvSpPr>
                        <p:cNvPr id="44" name="Google Shape;122;p14">
                          <a:extLst>
                            <a:ext uri="{FF2B5EF4-FFF2-40B4-BE49-F238E27FC236}">
                              <a16:creationId xmlns:a16="http://schemas.microsoft.com/office/drawing/2014/main" id="{7B478F2A-0CF1-4091-AF53-D228EE20C5E5}"/>
                            </a:ext>
                          </a:extLst>
                        </p:cNvPr>
                        <p:cNvSpPr/>
                        <p:nvPr/>
                      </p:nvSpPr>
                      <p:spPr>
                        <a:xfrm>
                          <a:off x="6288996" y="522556"/>
                          <a:ext cx="1113081" cy="358200"/>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1 Jun: Easing III</a:t>
                          </a:r>
                          <a:endParaRPr kumimoji="0" lang="en-US" sz="800" b="0" i="0" u="none" strike="noStrike" kern="1200" cap="none" spc="0" normalizeH="0" baseline="0" noProof="0" dirty="0">
                            <a:ln>
                              <a:noFill/>
                            </a:ln>
                            <a:solidFill>
                              <a:prstClr val="black"/>
                            </a:solidFill>
                            <a:effectLst/>
                            <a:uLnTx/>
                            <a:uFillTx/>
                            <a:latin typeface="TH Sarabun New"/>
                            <a:ea typeface="+mn-ea"/>
                            <a:cs typeface="TH Sarabun New"/>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Curfew: 11 PM – 3 AM</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cxnSp>
                      <p:nvCxnSpPr>
                        <p:cNvPr id="45" name="Google Shape;123;p14">
                          <a:extLst>
                            <a:ext uri="{FF2B5EF4-FFF2-40B4-BE49-F238E27FC236}">
                              <a16:creationId xmlns:a16="http://schemas.microsoft.com/office/drawing/2014/main" id="{8F1AC720-5B16-4D19-B408-3A06D15B1C25}"/>
                            </a:ext>
                          </a:extLst>
                        </p:cNvPr>
                        <p:cNvCxnSpPr>
                          <a:cxnSpLocks/>
                        </p:cNvCxnSpPr>
                        <p:nvPr/>
                      </p:nvCxnSpPr>
                      <p:spPr>
                        <a:xfrm flipV="1">
                          <a:off x="6166401" y="1121133"/>
                          <a:ext cx="0" cy="103430"/>
                        </a:xfrm>
                        <a:prstGeom prst="straightConnector1">
                          <a:avLst/>
                        </a:prstGeom>
                        <a:noFill/>
                        <a:ln w="9525" cap="flat" cmpd="sng">
                          <a:solidFill>
                            <a:srgbClr val="B4A7D6"/>
                          </a:solidFill>
                          <a:prstDash val="dash"/>
                          <a:round/>
                          <a:headEnd type="none" w="med" len="med"/>
                          <a:tailEnd type="none" w="med" len="med"/>
                        </a:ln>
                      </p:spPr>
                    </p:cxnSp>
                    <p:sp>
                      <p:nvSpPr>
                        <p:cNvPr id="46" name="Google Shape;125;p14">
                          <a:extLst>
                            <a:ext uri="{FF2B5EF4-FFF2-40B4-BE49-F238E27FC236}">
                              <a16:creationId xmlns:a16="http://schemas.microsoft.com/office/drawing/2014/main" id="{F75E21B5-5DA5-4832-A0B1-1985CB0D4F74}"/>
                            </a:ext>
                          </a:extLst>
                        </p:cNvPr>
                        <p:cNvSpPr/>
                        <p:nvPr/>
                      </p:nvSpPr>
                      <p:spPr>
                        <a:xfrm>
                          <a:off x="829390" y="4520650"/>
                          <a:ext cx="1696435" cy="224572"/>
                        </a:xfrm>
                        <a:prstGeom prst="rect">
                          <a:avLst/>
                        </a:prstGeom>
                        <a:solidFill>
                          <a:schemeClr val="accent3"/>
                        </a:solidFill>
                        <a:ln>
                          <a:solidFill>
                            <a:schemeClr val="accent3"/>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3 Jan: Health checks at int. airports </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cxnSp>
                      <p:nvCxnSpPr>
                        <p:cNvPr id="50" name="Google Shape;129;p14">
                          <a:extLst>
                            <a:ext uri="{FF2B5EF4-FFF2-40B4-BE49-F238E27FC236}">
                              <a16:creationId xmlns:a16="http://schemas.microsoft.com/office/drawing/2014/main" id="{1D32B8AD-CDC2-499A-B3E2-87266E2F3645}"/>
                            </a:ext>
                          </a:extLst>
                        </p:cNvPr>
                        <p:cNvCxnSpPr/>
                        <p:nvPr/>
                      </p:nvCxnSpPr>
                      <p:spPr>
                        <a:xfrm rot="10800000">
                          <a:off x="4598450" y="3807506"/>
                          <a:ext cx="0" cy="342300"/>
                        </a:xfrm>
                        <a:prstGeom prst="straightConnector1">
                          <a:avLst/>
                        </a:prstGeom>
                        <a:noFill/>
                        <a:ln w="9525" cap="flat" cmpd="sng">
                          <a:solidFill>
                            <a:srgbClr val="B4A7D6"/>
                          </a:solidFill>
                          <a:prstDash val="dash"/>
                          <a:round/>
                          <a:headEnd type="none" w="med" len="med"/>
                          <a:tailEnd type="none" w="med" len="med"/>
                        </a:ln>
                      </p:spPr>
                    </p:cxnSp>
                    <p:cxnSp>
                      <p:nvCxnSpPr>
                        <p:cNvPr id="51" name="Google Shape;133;p14">
                          <a:extLst>
                            <a:ext uri="{FF2B5EF4-FFF2-40B4-BE49-F238E27FC236}">
                              <a16:creationId xmlns:a16="http://schemas.microsoft.com/office/drawing/2014/main" id="{119F3E3B-D978-471B-AA4E-D8E99516F03E}"/>
                            </a:ext>
                          </a:extLst>
                        </p:cNvPr>
                        <p:cNvCxnSpPr/>
                        <p:nvPr/>
                      </p:nvCxnSpPr>
                      <p:spPr>
                        <a:xfrm rot="10800000">
                          <a:off x="4750850" y="3252675"/>
                          <a:ext cx="0" cy="342300"/>
                        </a:xfrm>
                        <a:prstGeom prst="straightConnector1">
                          <a:avLst/>
                        </a:prstGeom>
                        <a:noFill/>
                        <a:ln w="9525" cap="flat" cmpd="sng">
                          <a:solidFill>
                            <a:srgbClr val="B4A7D6"/>
                          </a:solidFill>
                          <a:prstDash val="dash"/>
                          <a:round/>
                          <a:headEnd type="none" w="med" len="med"/>
                          <a:tailEnd type="none" w="med" len="med"/>
                        </a:ln>
                      </p:spPr>
                    </p:cxnSp>
                    <p:cxnSp>
                      <p:nvCxnSpPr>
                        <p:cNvPr id="52" name="Google Shape;136;p14">
                          <a:extLst>
                            <a:ext uri="{FF2B5EF4-FFF2-40B4-BE49-F238E27FC236}">
                              <a16:creationId xmlns:a16="http://schemas.microsoft.com/office/drawing/2014/main" id="{75713D89-5D1A-4FE7-84C5-FE2202C7F0BB}"/>
                            </a:ext>
                          </a:extLst>
                        </p:cNvPr>
                        <p:cNvCxnSpPr/>
                        <p:nvPr/>
                      </p:nvCxnSpPr>
                      <p:spPr>
                        <a:xfrm rot="10800000">
                          <a:off x="5198944" y="1677713"/>
                          <a:ext cx="0" cy="426600"/>
                        </a:xfrm>
                        <a:prstGeom prst="straightConnector1">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Google Shape;137;p14">
                          <a:extLst>
                            <a:ext uri="{FF2B5EF4-FFF2-40B4-BE49-F238E27FC236}">
                              <a16:creationId xmlns:a16="http://schemas.microsoft.com/office/drawing/2014/main" id="{CD973F3B-12B8-42C7-87AE-7FAE4749C49D}"/>
                            </a:ext>
                          </a:extLst>
                        </p:cNvPr>
                        <p:cNvCxnSpPr>
                          <a:cxnSpLocks/>
                          <a:endCxn id="36" idx="3"/>
                        </p:cNvCxnSpPr>
                        <p:nvPr/>
                      </p:nvCxnSpPr>
                      <p:spPr>
                        <a:xfrm flipV="1">
                          <a:off x="5604200" y="994473"/>
                          <a:ext cx="6986" cy="525566"/>
                        </a:xfrm>
                        <a:prstGeom prst="straightConnector1">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5" name="Google Shape;139;p14">
                          <a:extLst>
                            <a:ext uri="{FF2B5EF4-FFF2-40B4-BE49-F238E27FC236}">
                              <a16:creationId xmlns:a16="http://schemas.microsoft.com/office/drawing/2014/main" id="{0439A389-0080-4688-B0C8-CA997D01F21C}"/>
                            </a:ext>
                          </a:extLst>
                        </p:cNvPr>
                        <p:cNvCxnSpPr>
                          <a:cxnSpLocks/>
                        </p:cNvCxnSpPr>
                        <p:nvPr/>
                      </p:nvCxnSpPr>
                      <p:spPr>
                        <a:xfrm flipV="1">
                          <a:off x="4412925" y="4396279"/>
                          <a:ext cx="0" cy="266700"/>
                        </a:xfrm>
                        <a:prstGeom prst="straightConnector1">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3" name="Google Shape;114;p14">
                        <a:extLst>
                          <a:ext uri="{FF2B5EF4-FFF2-40B4-BE49-F238E27FC236}">
                            <a16:creationId xmlns:a16="http://schemas.microsoft.com/office/drawing/2014/main" id="{631C88F4-9D59-442C-9301-A38EC4082C92}"/>
                          </a:ext>
                        </a:extLst>
                      </p:cNvPr>
                      <p:cNvSpPr/>
                      <p:nvPr/>
                    </p:nvSpPr>
                    <p:spPr>
                      <a:xfrm>
                        <a:off x="2129239" y="1553682"/>
                        <a:ext cx="1447003" cy="277875"/>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8</a:t>
                        </a: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 Apr: </a:t>
                        </a: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financial aid 15,000 baht/person </a:t>
                        </a:r>
                        <a:b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b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“Nobody will be left behind” </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grpSp>
                <p:cxnSp>
                  <p:nvCxnSpPr>
                    <p:cNvPr id="57" name="Google Shape;136;p14">
                      <a:extLst>
                        <a:ext uri="{FF2B5EF4-FFF2-40B4-BE49-F238E27FC236}">
                          <a16:creationId xmlns:a16="http://schemas.microsoft.com/office/drawing/2014/main" id="{AC30C289-A21C-4645-9941-00A0C99F3A5F}"/>
                        </a:ext>
                      </a:extLst>
                    </p:cNvPr>
                    <p:cNvCxnSpPr/>
                    <p:nvPr/>
                  </p:nvCxnSpPr>
                  <p:spPr>
                    <a:xfrm rot="10800000">
                      <a:off x="3576243" y="1832387"/>
                      <a:ext cx="0" cy="369866"/>
                    </a:xfrm>
                    <a:prstGeom prst="straightConnector1">
                      <a:avLst/>
                    </a:prstGeom>
                    <a:noFill/>
                    <a:ln w="9525" cap="flat" cmpd="sng">
                      <a:solidFill>
                        <a:srgbClr val="B4A7D6"/>
                      </a:solidFill>
                      <a:prstDash val="dash"/>
                      <a:round/>
                      <a:headEnd type="none" w="med" len="med"/>
                      <a:tailEnd type="none" w="med" len="med"/>
                    </a:ln>
                  </p:spPr>
                </p:cxnSp>
              </p:grpSp>
              <p:sp>
                <p:nvSpPr>
                  <p:cNvPr id="11" name="Google Shape;113;p14">
                    <a:extLst>
                      <a:ext uri="{FF2B5EF4-FFF2-40B4-BE49-F238E27FC236}">
                        <a16:creationId xmlns:a16="http://schemas.microsoft.com/office/drawing/2014/main" id="{4F46456F-7C06-42BE-B32F-1AB2A4E51412}"/>
                      </a:ext>
                    </a:extLst>
                  </p:cNvPr>
                  <p:cNvSpPr/>
                  <p:nvPr/>
                </p:nvSpPr>
                <p:spPr>
                  <a:xfrm>
                    <a:off x="1431038" y="1098556"/>
                    <a:ext cx="2471684" cy="201914"/>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1</a:t>
                    </a:r>
                    <a:r>
                      <a:rPr kumimoji="0" lang="th-TH" sz="800" b="0" i="0" u="none" strike="noStrike" kern="1200" cap="none" spc="0" normalizeH="0" baseline="0" noProof="0" dirty="0">
                        <a:ln>
                          <a:noFill/>
                        </a:ln>
                        <a:solidFill>
                          <a:prstClr val="black"/>
                        </a:solidFill>
                        <a:effectLst/>
                        <a:uLnTx/>
                        <a:uFillTx/>
                        <a:latin typeface="TH Sarabun New"/>
                        <a:ea typeface="+mn-ea"/>
                        <a:cs typeface="TH Sarabun New"/>
                      </a:rPr>
                      <a:t>9</a:t>
                    </a: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 Apr: </a:t>
                    </a: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Gov’t approved 3 Royal Decrees to borrow money 1.9 trillion baht</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cxnSp>
                <p:nvCxnSpPr>
                  <p:cNvPr id="56" name="Google Shape;137;p14">
                    <a:extLst>
                      <a:ext uri="{FF2B5EF4-FFF2-40B4-BE49-F238E27FC236}">
                        <a16:creationId xmlns:a16="http://schemas.microsoft.com/office/drawing/2014/main" id="{50829CAC-1152-45E6-A9A8-0884D8121F33}"/>
                      </a:ext>
                    </a:extLst>
                  </p:cNvPr>
                  <p:cNvCxnSpPr>
                    <a:cxnSpLocks/>
                  </p:cNvCxnSpPr>
                  <p:nvPr/>
                </p:nvCxnSpPr>
                <p:spPr>
                  <a:xfrm flipV="1">
                    <a:off x="3891081" y="1321198"/>
                    <a:ext cx="11787" cy="545967"/>
                  </a:xfrm>
                  <a:prstGeom prst="straightConnector1">
                    <a:avLst/>
                  </a:prstGeom>
                  <a:noFill/>
                  <a:ln w="9525" cap="flat" cmpd="sng">
                    <a:solidFill>
                      <a:srgbClr val="B4A7D6"/>
                    </a:solidFill>
                    <a:prstDash val="dash"/>
                    <a:round/>
                    <a:headEnd type="none" w="med" len="med"/>
                    <a:tailEnd type="none" w="med" len="med"/>
                  </a:ln>
                </p:spPr>
              </p:cxnSp>
            </p:grpSp>
            <p:sp>
              <p:nvSpPr>
                <p:cNvPr id="5" name="Google Shape;102;p14">
                  <a:extLst>
                    <a:ext uri="{FF2B5EF4-FFF2-40B4-BE49-F238E27FC236}">
                      <a16:creationId xmlns:a16="http://schemas.microsoft.com/office/drawing/2014/main" id="{29612442-4F34-4A80-B55F-77FF94555AA4}"/>
                    </a:ext>
                  </a:extLst>
                </p:cNvPr>
                <p:cNvSpPr/>
                <p:nvPr/>
              </p:nvSpPr>
              <p:spPr>
                <a:xfrm>
                  <a:off x="2003603" y="4007903"/>
                  <a:ext cx="2187128" cy="194706"/>
                </a:xfrm>
                <a:prstGeom prst="rect">
                  <a:avLst/>
                </a:prstGeom>
                <a:solidFill>
                  <a:schemeClr val="accent4">
                    <a:lumMod val="60000"/>
                    <a:lumOff val="40000"/>
                  </a:schemeClr>
                </a:solidFill>
                <a:ln>
                  <a:solidFill>
                    <a:schemeClr val="accent4">
                      <a:lumMod val="60000"/>
                      <a:lumOff val="40000"/>
                    </a:schemeClr>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2</a:t>
                  </a: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0</a:t>
                  </a:r>
                  <a:r>
                    <a:rPr kumimoji="0" lang="th" sz="800" b="0" i="0" u="none" strike="noStrike" kern="1200" cap="none" spc="0" normalizeH="0" baseline="0" noProof="0" dirty="0">
                      <a:ln>
                        <a:noFill/>
                      </a:ln>
                      <a:solidFill>
                        <a:prstClr val="black"/>
                      </a:solidFill>
                      <a:effectLst/>
                      <a:uLnTx/>
                      <a:uFillTx/>
                      <a:latin typeface="TH Sarabun New"/>
                      <a:ea typeface="+mn-ea"/>
                      <a:cs typeface="TH Sarabun New"/>
                    </a:rPr>
                    <a:t> Mar: </a:t>
                  </a:r>
                  <a:r>
                    <a:rPr kumimoji="0" lang="en-US" sz="800" b="0" i="0" u="none" strike="noStrike" kern="1200" cap="none" spc="0" normalizeH="0" baseline="0" noProof="0" dirty="0">
                      <a:ln>
                        <a:noFill/>
                      </a:ln>
                      <a:solidFill>
                        <a:prstClr val="black"/>
                      </a:solidFill>
                      <a:effectLst/>
                      <a:uLnTx/>
                      <a:uFillTx/>
                      <a:latin typeface="TH Sarabun New"/>
                      <a:ea typeface="+mn-ea"/>
                      <a:cs typeface="TH Sarabun New"/>
                    </a:rPr>
                    <a:t>Monetary policy – BOT buy Gov’t bond 100 billion baht</a:t>
                  </a:r>
                  <a:endParaRPr kumimoji="0" sz="800" b="0" i="0" u="none" strike="noStrike" kern="1200" cap="none" spc="0" normalizeH="0" baseline="0" noProof="0" dirty="0">
                    <a:ln>
                      <a:noFill/>
                    </a:ln>
                    <a:solidFill>
                      <a:prstClr val="black"/>
                    </a:solidFill>
                    <a:effectLst/>
                    <a:uLnTx/>
                    <a:uFillTx/>
                    <a:latin typeface="TH Sarabun New"/>
                    <a:ea typeface="+mn-ea"/>
                    <a:cs typeface="TH Sarabun New"/>
                  </a:endParaRPr>
                </a:p>
              </p:txBody>
            </p:sp>
          </p:grpSp>
          <p:sp>
            <p:nvSpPr>
              <p:cNvPr id="8" name="Google Shape;108;p14">
                <a:extLst>
                  <a:ext uri="{FF2B5EF4-FFF2-40B4-BE49-F238E27FC236}">
                    <a16:creationId xmlns:a16="http://schemas.microsoft.com/office/drawing/2014/main" id="{6C88D472-4AA3-4F0E-BE4B-88A8614570EC}"/>
                  </a:ext>
                </a:extLst>
              </p:cNvPr>
              <p:cNvSpPr/>
              <p:nvPr/>
            </p:nvSpPr>
            <p:spPr>
              <a:xfrm>
                <a:off x="2184936" y="2115716"/>
                <a:ext cx="1314300" cy="152400"/>
              </a:xfrm>
              <a:prstGeom prst="rect">
                <a:avLst/>
              </a:prstGeom>
              <a:solidFill>
                <a:schemeClr val="accent3"/>
              </a:solidFill>
              <a:ln>
                <a:solidFill>
                  <a:schemeClr val="accent3"/>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h" sz="900" b="0" i="0" u="none" strike="noStrike" kern="1200" cap="none" spc="0" normalizeH="0" baseline="0" noProof="0" dirty="0">
                    <a:ln>
                      <a:noFill/>
                    </a:ln>
                    <a:solidFill>
                      <a:prstClr val="black"/>
                    </a:solidFill>
                    <a:effectLst/>
                    <a:uLnTx/>
                    <a:uFillTx/>
                    <a:latin typeface="TH Sarabun New"/>
                    <a:ea typeface="+mn-ea"/>
                    <a:cs typeface="TH Sarabun New"/>
                  </a:rPr>
                  <a:t>6 Apr: Int. Flights ban</a:t>
                </a:r>
                <a:endParaRPr kumimoji="0" sz="900" b="0" i="0" u="none" strike="noStrike" kern="1200" cap="none" spc="0" normalizeH="0" baseline="0" noProof="0" dirty="0">
                  <a:ln>
                    <a:noFill/>
                  </a:ln>
                  <a:solidFill>
                    <a:prstClr val="black"/>
                  </a:solidFill>
                  <a:effectLst/>
                  <a:uLnTx/>
                  <a:uFillTx/>
                  <a:latin typeface="TH Sarabun New"/>
                  <a:ea typeface="+mn-ea"/>
                  <a:cs typeface="TH Sarabun New"/>
                </a:endParaRPr>
              </a:p>
            </p:txBody>
          </p:sp>
        </p:grpSp>
        <p:grpSp>
          <p:nvGrpSpPr>
            <p:cNvPr id="18" name="Group 17">
              <a:extLst>
                <a:ext uri="{FF2B5EF4-FFF2-40B4-BE49-F238E27FC236}">
                  <a16:creationId xmlns:a16="http://schemas.microsoft.com/office/drawing/2014/main" id="{66C160D2-6E57-431C-A7F2-23748C76A17B}"/>
                </a:ext>
              </a:extLst>
            </p:cNvPr>
            <p:cNvGrpSpPr/>
            <p:nvPr/>
          </p:nvGrpSpPr>
          <p:grpSpPr>
            <a:xfrm>
              <a:off x="310943" y="2715749"/>
              <a:ext cx="1373286" cy="453907"/>
              <a:chOff x="323769" y="654551"/>
              <a:chExt cx="1373286" cy="453907"/>
            </a:xfrm>
          </p:grpSpPr>
          <p:sp>
            <p:nvSpPr>
              <p:cNvPr id="14" name="Rectangle 13">
                <a:extLst>
                  <a:ext uri="{FF2B5EF4-FFF2-40B4-BE49-F238E27FC236}">
                    <a16:creationId xmlns:a16="http://schemas.microsoft.com/office/drawing/2014/main" id="{F5CAD9BE-EE93-4721-9396-9F4999CE4C97}"/>
                  </a:ext>
                </a:extLst>
              </p:cNvPr>
              <p:cNvSpPr/>
              <p:nvPr/>
            </p:nvSpPr>
            <p:spPr>
              <a:xfrm>
                <a:off x="323770" y="726650"/>
                <a:ext cx="45719" cy="51619"/>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h-TH" sz="2800" b="0" i="0" u="none" strike="noStrike" kern="1200" cap="none" spc="0" normalizeH="0" baseline="0" noProof="0">
                  <a:ln>
                    <a:noFill/>
                  </a:ln>
                  <a:solidFill>
                    <a:prstClr val="white"/>
                  </a:solidFill>
                  <a:effectLst/>
                  <a:uLnTx/>
                  <a:uFillTx/>
                  <a:latin typeface="TH Sarabun New"/>
                  <a:ea typeface="+mn-ea"/>
                  <a:cs typeface="TH Sarabun New"/>
                </a:endParaRPr>
              </a:p>
            </p:txBody>
          </p:sp>
          <p:sp>
            <p:nvSpPr>
              <p:cNvPr id="15" name="Rectangle 14">
                <a:extLst>
                  <a:ext uri="{FF2B5EF4-FFF2-40B4-BE49-F238E27FC236}">
                    <a16:creationId xmlns:a16="http://schemas.microsoft.com/office/drawing/2014/main" id="{5B329089-7A33-495E-820C-12DF875E0A81}"/>
                  </a:ext>
                </a:extLst>
              </p:cNvPr>
              <p:cNvSpPr/>
              <p:nvPr/>
            </p:nvSpPr>
            <p:spPr>
              <a:xfrm>
                <a:off x="323769" y="941572"/>
                <a:ext cx="45719" cy="51619"/>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h-TH" sz="2800" b="0" i="0" u="none" strike="noStrike" kern="1200" cap="none" spc="0" normalizeH="0" baseline="0" noProof="0" dirty="0">
                  <a:ln>
                    <a:noFill/>
                  </a:ln>
                  <a:solidFill>
                    <a:prstClr val="white"/>
                  </a:solidFill>
                  <a:effectLst/>
                  <a:uLnTx/>
                  <a:uFillTx/>
                  <a:latin typeface="TH Sarabun New"/>
                  <a:ea typeface="+mn-ea"/>
                  <a:cs typeface="TH Sarabun New"/>
                </a:endParaRPr>
              </a:p>
            </p:txBody>
          </p:sp>
          <p:sp>
            <p:nvSpPr>
              <p:cNvPr id="16" name="TextBox 15">
                <a:extLst>
                  <a:ext uri="{FF2B5EF4-FFF2-40B4-BE49-F238E27FC236}">
                    <a16:creationId xmlns:a16="http://schemas.microsoft.com/office/drawing/2014/main" id="{D3B17140-03F0-466D-98C7-AE7598C4DC57}"/>
                  </a:ext>
                </a:extLst>
              </p:cNvPr>
              <p:cNvSpPr txBox="1"/>
              <p:nvPr/>
            </p:nvSpPr>
            <p:spPr>
              <a:xfrm>
                <a:off x="366984" y="862237"/>
                <a:ext cx="1330071"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TH Sarabun New"/>
                    <a:ea typeface="+mn-ea"/>
                    <a:cs typeface="TH Sarabun New"/>
                  </a:rPr>
                  <a:t>Health policies</a:t>
                </a:r>
                <a:endParaRPr kumimoji="0" lang="th-TH" sz="10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17" name="TextBox 16">
                <a:extLst>
                  <a:ext uri="{FF2B5EF4-FFF2-40B4-BE49-F238E27FC236}">
                    <a16:creationId xmlns:a16="http://schemas.microsoft.com/office/drawing/2014/main" id="{62476DE8-8DE7-4E09-A1E9-E20868068C88}"/>
                  </a:ext>
                </a:extLst>
              </p:cNvPr>
              <p:cNvSpPr txBox="1"/>
              <p:nvPr/>
            </p:nvSpPr>
            <p:spPr>
              <a:xfrm>
                <a:off x="366983" y="654551"/>
                <a:ext cx="1330071"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TH Sarabun New"/>
                    <a:ea typeface="+mn-ea"/>
                    <a:cs typeface="TH Sarabun New"/>
                  </a:rPr>
                  <a:t>Economic policies</a:t>
                </a:r>
                <a:endParaRPr kumimoji="0" lang="th-TH" sz="1000" b="0" i="0" u="none" strike="noStrike" kern="1200" cap="none" spc="0" normalizeH="0" baseline="0" noProof="0" dirty="0">
                  <a:ln>
                    <a:noFill/>
                  </a:ln>
                  <a:solidFill>
                    <a:prstClr val="black"/>
                  </a:solidFill>
                  <a:effectLst/>
                  <a:uLnTx/>
                  <a:uFillTx/>
                  <a:latin typeface="TH Sarabun New"/>
                  <a:ea typeface="+mn-ea"/>
                  <a:cs typeface="TH Sarabun New"/>
                </a:endParaRPr>
              </a:p>
            </p:txBody>
          </p:sp>
        </p:grpSp>
      </p:grpSp>
    </p:spTree>
    <p:extLst>
      <p:ext uri="{BB962C8B-B14F-4D97-AF65-F5344CB8AC3E}">
        <p14:creationId xmlns:p14="http://schemas.microsoft.com/office/powerpoint/2010/main" val="3839601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BB24E-42DB-4349-9047-32E9654F470F}"/>
              </a:ext>
            </a:extLst>
          </p:cNvPr>
          <p:cNvSpPr>
            <a:spLocks noGrp="1"/>
          </p:cNvSpPr>
          <p:nvPr>
            <p:ph type="title"/>
          </p:nvPr>
        </p:nvSpPr>
        <p:spPr>
          <a:xfrm>
            <a:off x="-8851" y="1125051"/>
            <a:ext cx="6858000" cy="1021556"/>
          </a:xfrm>
          <a:solidFill>
            <a:schemeClr val="accent1">
              <a:lumMod val="20000"/>
              <a:lumOff val="80000"/>
            </a:schemeClr>
          </a:solidFill>
        </p:spPr>
        <p:txBody>
          <a:bodyPr>
            <a:normAutofit/>
          </a:bodyPr>
          <a:lstStyle/>
          <a:p>
            <a:r>
              <a:rPr lang="en-US" sz="3600" dirty="0">
                <a:solidFill>
                  <a:schemeClr val="accent1">
                    <a:lumMod val="50000"/>
                  </a:schemeClr>
                </a:solidFill>
                <a:effectLst>
                  <a:outerShdw blurRad="38100" dist="38100" dir="2700000" algn="tl">
                    <a:srgbClr val="000000">
                      <a:alpha val="43137"/>
                    </a:srgbClr>
                  </a:outerShdw>
                </a:effectLst>
              </a:rPr>
              <a:t>4</a:t>
            </a:r>
            <a:r>
              <a:rPr lang="en-US" sz="3600" b="1" dirty="0">
                <a:solidFill>
                  <a:schemeClr val="accent1">
                    <a:lumMod val="50000"/>
                  </a:schemeClr>
                </a:solidFill>
                <a:effectLst>
                  <a:outerShdw blurRad="38100" dist="38100" dir="2700000" algn="tl">
                    <a:srgbClr val="000000">
                      <a:alpha val="43137"/>
                    </a:srgbClr>
                  </a:outerShdw>
                </a:effectLst>
              </a:rPr>
              <a:t>. Policy responses and its impact</a:t>
            </a:r>
            <a:endParaRPr lang="th-TH" dirty="0">
              <a:solidFill>
                <a:schemeClr val="accent1">
                  <a:lumMod val="50000"/>
                </a:schemeClr>
              </a:solidFill>
              <a:effectLst>
                <a:outerShdw blurRad="38100" dist="38100" dir="2700000" algn="tl">
                  <a:srgbClr val="000000">
                    <a:alpha val="43137"/>
                  </a:srgbClr>
                </a:outerShdw>
              </a:effectLst>
            </a:endParaRPr>
          </a:p>
        </p:txBody>
      </p:sp>
      <p:sp>
        <p:nvSpPr>
          <p:cNvPr id="3" name="Slide Number Placeholder 2">
            <a:extLst>
              <a:ext uri="{FF2B5EF4-FFF2-40B4-BE49-F238E27FC236}">
                <a16:creationId xmlns:a16="http://schemas.microsoft.com/office/drawing/2014/main" id="{F67520CC-20F7-4DED-9C83-23DB5FB498E4}"/>
              </a:ext>
            </a:extLst>
          </p:cNvPr>
          <p:cNvSpPr>
            <a:spLocks noGrp="1"/>
          </p:cNvSpPr>
          <p:nvPr>
            <p:ph type="sldNum" sz="quarter" idx="12"/>
          </p:nvPr>
        </p:nvSpPr>
        <p:spPr/>
        <p:txBody>
          <a:bodyPr/>
          <a:lstStyle/>
          <a:p>
            <a:fld id="{2BBA52F3-BB87-47C9-8F58-716823F9E311}" type="slidenum">
              <a:rPr lang="th-TH" smtClean="0">
                <a:solidFill>
                  <a:prstClr val="black"/>
                </a:solidFill>
              </a:rPr>
              <a:pPr/>
              <a:t>13</a:t>
            </a:fld>
            <a:endParaRPr lang="th-TH">
              <a:solidFill>
                <a:prstClr val="black"/>
              </a:solidFill>
            </a:endParaRPr>
          </a:p>
        </p:txBody>
      </p:sp>
      <p:grpSp>
        <p:nvGrpSpPr>
          <p:cNvPr id="25" name="Group 24">
            <a:extLst>
              <a:ext uri="{FF2B5EF4-FFF2-40B4-BE49-F238E27FC236}">
                <a16:creationId xmlns:a16="http://schemas.microsoft.com/office/drawing/2014/main" id="{2E2723BF-8C3F-4716-A451-FAADBE5114C9}"/>
              </a:ext>
            </a:extLst>
          </p:cNvPr>
          <p:cNvGrpSpPr/>
          <p:nvPr/>
        </p:nvGrpSpPr>
        <p:grpSpPr>
          <a:xfrm>
            <a:off x="1000799" y="2571750"/>
            <a:ext cx="4838700" cy="1673544"/>
            <a:chOff x="1009650" y="3093720"/>
            <a:chExt cx="4838700" cy="1673544"/>
          </a:xfrm>
        </p:grpSpPr>
        <p:grpSp>
          <p:nvGrpSpPr>
            <p:cNvPr id="15" name="Group 14">
              <a:extLst>
                <a:ext uri="{FF2B5EF4-FFF2-40B4-BE49-F238E27FC236}">
                  <a16:creationId xmlns:a16="http://schemas.microsoft.com/office/drawing/2014/main" id="{77DA3B1B-EDBD-4E9A-9191-9EAA41A459A2}"/>
                </a:ext>
              </a:extLst>
            </p:cNvPr>
            <p:cNvGrpSpPr/>
            <p:nvPr/>
          </p:nvGrpSpPr>
          <p:grpSpPr>
            <a:xfrm>
              <a:off x="1009650" y="3093720"/>
              <a:ext cx="4838700" cy="1673544"/>
              <a:chOff x="449580" y="3093720"/>
              <a:chExt cx="4838700" cy="1673544"/>
            </a:xfrm>
          </p:grpSpPr>
          <p:sp>
            <p:nvSpPr>
              <p:cNvPr id="6" name="Rectangle: Rounded Corners 5">
                <a:extLst>
                  <a:ext uri="{FF2B5EF4-FFF2-40B4-BE49-F238E27FC236}">
                    <a16:creationId xmlns:a16="http://schemas.microsoft.com/office/drawing/2014/main" id="{F915D244-55D4-4F41-BFE3-EEE8D51DA4CE}"/>
                  </a:ext>
                </a:extLst>
              </p:cNvPr>
              <p:cNvSpPr/>
              <p:nvPr/>
            </p:nvSpPr>
            <p:spPr>
              <a:xfrm>
                <a:off x="449580" y="3093720"/>
                <a:ext cx="1455420" cy="7543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h-TH"/>
              </a:p>
            </p:txBody>
          </p:sp>
          <p:sp>
            <p:nvSpPr>
              <p:cNvPr id="8" name="Rectangle: Rounded Corners 7">
                <a:extLst>
                  <a:ext uri="{FF2B5EF4-FFF2-40B4-BE49-F238E27FC236}">
                    <a16:creationId xmlns:a16="http://schemas.microsoft.com/office/drawing/2014/main" id="{68BB75A0-5477-41B9-B47A-A7824510B4AE}"/>
                  </a:ext>
                </a:extLst>
              </p:cNvPr>
              <p:cNvSpPr/>
              <p:nvPr/>
            </p:nvSpPr>
            <p:spPr>
              <a:xfrm>
                <a:off x="2141220" y="3093720"/>
                <a:ext cx="1455420" cy="7543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h-TH"/>
              </a:p>
            </p:txBody>
          </p:sp>
          <p:sp>
            <p:nvSpPr>
              <p:cNvPr id="10" name="Rectangle: Rounded Corners 9">
                <a:extLst>
                  <a:ext uri="{FF2B5EF4-FFF2-40B4-BE49-F238E27FC236}">
                    <a16:creationId xmlns:a16="http://schemas.microsoft.com/office/drawing/2014/main" id="{4EAB74C8-290C-4E64-9014-09846957EE99}"/>
                  </a:ext>
                </a:extLst>
              </p:cNvPr>
              <p:cNvSpPr/>
              <p:nvPr/>
            </p:nvSpPr>
            <p:spPr>
              <a:xfrm>
                <a:off x="3832860" y="3093720"/>
                <a:ext cx="1455420" cy="7543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h-TH"/>
              </a:p>
            </p:txBody>
          </p:sp>
          <p:sp>
            <p:nvSpPr>
              <p:cNvPr id="12" name="Rectangle: Rounded Corners 11">
                <a:extLst>
                  <a:ext uri="{FF2B5EF4-FFF2-40B4-BE49-F238E27FC236}">
                    <a16:creationId xmlns:a16="http://schemas.microsoft.com/office/drawing/2014/main" id="{655BB855-DB3C-4E41-8A3C-1B7822DB5952}"/>
                  </a:ext>
                </a:extLst>
              </p:cNvPr>
              <p:cNvSpPr/>
              <p:nvPr/>
            </p:nvSpPr>
            <p:spPr>
              <a:xfrm>
                <a:off x="1310640" y="4012884"/>
                <a:ext cx="1455420" cy="7543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h-TH"/>
              </a:p>
            </p:txBody>
          </p:sp>
          <p:sp>
            <p:nvSpPr>
              <p:cNvPr id="14" name="Rectangle: Rounded Corners 13">
                <a:extLst>
                  <a:ext uri="{FF2B5EF4-FFF2-40B4-BE49-F238E27FC236}">
                    <a16:creationId xmlns:a16="http://schemas.microsoft.com/office/drawing/2014/main" id="{BECEE745-A13B-49A4-B749-B43DD2E0AA0C}"/>
                  </a:ext>
                </a:extLst>
              </p:cNvPr>
              <p:cNvSpPr/>
              <p:nvPr/>
            </p:nvSpPr>
            <p:spPr>
              <a:xfrm>
                <a:off x="3105150" y="4012884"/>
                <a:ext cx="1455420" cy="7543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h-TH"/>
              </a:p>
            </p:txBody>
          </p:sp>
        </p:grpSp>
        <p:sp>
          <p:nvSpPr>
            <p:cNvPr id="16" name="TextBox 15">
              <a:extLst>
                <a:ext uri="{FF2B5EF4-FFF2-40B4-BE49-F238E27FC236}">
                  <a16:creationId xmlns:a16="http://schemas.microsoft.com/office/drawing/2014/main" id="{CE6EC335-4FF2-455F-8DDE-FEB394479972}"/>
                </a:ext>
              </a:extLst>
            </p:cNvPr>
            <p:cNvSpPr txBox="1"/>
            <p:nvPr/>
          </p:nvSpPr>
          <p:spPr>
            <a:xfrm>
              <a:off x="1129665" y="3270855"/>
              <a:ext cx="1215390" cy="400110"/>
            </a:xfrm>
            <a:prstGeom prst="rect">
              <a:avLst/>
            </a:prstGeom>
            <a:noFill/>
          </p:spPr>
          <p:txBody>
            <a:bodyPr wrap="square" rtlCol="0">
              <a:spAutoFit/>
            </a:bodyPr>
            <a:lstStyle/>
            <a:p>
              <a:pPr algn="ctr"/>
              <a:r>
                <a:rPr lang="en-US" sz="2000" b="1" dirty="0">
                  <a:solidFill>
                    <a:schemeClr val="accent1"/>
                  </a:solidFill>
                </a:rPr>
                <a:t>1. Economic</a:t>
              </a:r>
              <a:endParaRPr lang="th-TH" sz="2000" b="1" dirty="0">
                <a:solidFill>
                  <a:schemeClr val="accent1"/>
                </a:solidFill>
              </a:endParaRPr>
            </a:p>
          </p:txBody>
        </p:sp>
        <p:sp>
          <p:nvSpPr>
            <p:cNvPr id="18" name="TextBox 17">
              <a:extLst>
                <a:ext uri="{FF2B5EF4-FFF2-40B4-BE49-F238E27FC236}">
                  <a16:creationId xmlns:a16="http://schemas.microsoft.com/office/drawing/2014/main" id="{700691AC-007A-490C-AB0F-816DEB410A56}"/>
                </a:ext>
              </a:extLst>
            </p:cNvPr>
            <p:cNvSpPr txBox="1"/>
            <p:nvPr/>
          </p:nvSpPr>
          <p:spPr>
            <a:xfrm>
              <a:off x="2884170" y="3116967"/>
              <a:ext cx="1089660" cy="707886"/>
            </a:xfrm>
            <a:prstGeom prst="rect">
              <a:avLst/>
            </a:prstGeom>
            <a:noFill/>
          </p:spPr>
          <p:txBody>
            <a:bodyPr wrap="square" rtlCol="0">
              <a:spAutoFit/>
            </a:bodyPr>
            <a:lstStyle/>
            <a:p>
              <a:pPr algn="ctr"/>
              <a:r>
                <a:rPr lang="en-US" sz="2000" b="1" dirty="0">
                  <a:solidFill>
                    <a:schemeClr val="accent1"/>
                  </a:solidFill>
                </a:rPr>
                <a:t>2. Social Protection</a:t>
              </a:r>
              <a:endParaRPr lang="th-TH" sz="2000" b="1" dirty="0">
                <a:solidFill>
                  <a:schemeClr val="accent1"/>
                </a:solidFill>
              </a:endParaRPr>
            </a:p>
          </p:txBody>
        </p:sp>
        <p:sp>
          <p:nvSpPr>
            <p:cNvPr id="20" name="TextBox 19">
              <a:extLst>
                <a:ext uri="{FF2B5EF4-FFF2-40B4-BE49-F238E27FC236}">
                  <a16:creationId xmlns:a16="http://schemas.microsoft.com/office/drawing/2014/main" id="{AC959093-87C2-43B0-86D3-EF16BCC3335B}"/>
                </a:ext>
              </a:extLst>
            </p:cNvPr>
            <p:cNvSpPr txBox="1"/>
            <p:nvPr/>
          </p:nvSpPr>
          <p:spPr>
            <a:xfrm>
              <a:off x="4575810" y="3116967"/>
              <a:ext cx="1089660" cy="707886"/>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000" b="1" dirty="0">
                  <a:solidFill>
                    <a:schemeClr val="accent1"/>
                  </a:solidFill>
                </a:rPr>
                <a:t>3. Citizen</a:t>
              </a:r>
            </a:p>
            <a:p>
              <a:pPr algn="ctr"/>
              <a:r>
                <a:rPr lang="en-US" sz="2000" b="1" dirty="0">
                  <a:solidFill>
                    <a:schemeClr val="accent1"/>
                  </a:solidFill>
                </a:rPr>
                <a:t>Response</a:t>
              </a:r>
              <a:endParaRPr lang="th-TH" sz="2000" b="1" dirty="0">
                <a:solidFill>
                  <a:schemeClr val="accent1"/>
                </a:solidFill>
              </a:endParaRPr>
            </a:p>
          </p:txBody>
        </p:sp>
        <p:sp>
          <p:nvSpPr>
            <p:cNvPr id="22" name="TextBox 21">
              <a:extLst>
                <a:ext uri="{FF2B5EF4-FFF2-40B4-BE49-F238E27FC236}">
                  <a16:creationId xmlns:a16="http://schemas.microsoft.com/office/drawing/2014/main" id="{072C11E4-116F-4ADC-ABDF-00E04608D10D}"/>
                </a:ext>
              </a:extLst>
            </p:cNvPr>
            <p:cNvSpPr txBox="1"/>
            <p:nvPr/>
          </p:nvSpPr>
          <p:spPr>
            <a:xfrm>
              <a:off x="2053590" y="4190019"/>
              <a:ext cx="1089660" cy="400110"/>
            </a:xfrm>
            <a:prstGeom prst="rect">
              <a:avLst/>
            </a:prstGeom>
            <a:noFill/>
          </p:spPr>
          <p:txBody>
            <a:bodyPr wrap="square" rtlCol="0">
              <a:spAutoFit/>
            </a:bodyPr>
            <a:lstStyle/>
            <a:p>
              <a:pPr algn="ctr"/>
              <a:r>
                <a:rPr lang="en-US" sz="2000" b="1" dirty="0">
                  <a:solidFill>
                    <a:schemeClr val="accent1"/>
                  </a:solidFill>
                </a:rPr>
                <a:t>4. Health</a:t>
              </a:r>
              <a:endParaRPr lang="th-TH" sz="2000" b="1" dirty="0">
                <a:solidFill>
                  <a:schemeClr val="accent1"/>
                </a:solidFill>
              </a:endParaRPr>
            </a:p>
          </p:txBody>
        </p:sp>
        <p:sp>
          <p:nvSpPr>
            <p:cNvPr id="24" name="TextBox 23">
              <a:extLst>
                <a:ext uri="{FF2B5EF4-FFF2-40B4-BE49-F238E27FC236}">
                  <a16:creationId xmlns:a16="http://schemas.microsoft.com/office/drawing/2014/main" id="{CF0225CC-66D7-4EC3-9224-03748E35FC90}"/>
                </a:ext>
              </a:extLst>
            </p:cNvPr>
            <p:cNvSpPr txBox="1"/>
            <p:nvPr/>
          </p:nvSpPr>
          <p:spPr>
            <a:xfrm>
              <a:off x="3756660" y="4036131"/>
              <a:ext cx="1272540" cy="707886"/>
            </a:xfrm>
            <a:prstGeom prst="rect">
              <a:avLst/>
            </a:prstGeom>
            <a:noFill/>
          </p:spPr>
          <p:txBody>
            <a:bodyPr wrap="square" rtlCol="0">
              <a:spAutoFit/>
            </a:bodyPr>
            <a:lstStyle/>
            <a:p>
              <a:pPr algn="ctr"/>
              <a:r>
                <a:rPr lang="en-US" sz="2000" b="1" dirty="0">
                  <a:solidFill>
                    <a:schemeClr val="accent1"/>
                  </a:solidFill>
                </a:rPr>
                <a:t>5. Population</a:t>
              </a:r>
            </a:p>
            <a:p>
              <a:pPr algn="ctr"/>
              <a:r>
                <a:rPr lang="en-US" sz="2000" b="1" dirty="0">
                  <a:solidFill>
                    <a:schemeClr val="accent1"/>
                  </a:solidFill>
                </a:rPr>
                <a:t>Movement</a:t>
              </a:r>
              <a:endParaRPr lang="th-TH" sz="2000" b="1" dirty="0">
                <a:solidFill>
                  <a:schemeClr val="accent1"/>
                </a:solidFill>
              </a:endParaRPr>
            </a:p>
          </p:txBody>
        </p:sp>
      </p:grpSp>
    </p:spTree>
    <p:extLst>
      <p:ext uri="{BB962C8B-B14F-4D97-AF65-F5344CB8AC3E}">
        <p14:creationId xmlns:p14="http://schemas.microsoft.com/office/powerpoint/2010/main" val="466258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fld id="{2BBA52F3-BB87-47C9-8F58-716823F9E311}" type="slidenum">
              <a:rPr lang="th-TH" smtClean="0">
                <a:solidFill>
                  <a:prstClr val="black"/>
                </a:solidFill>
              </a:rPr>
              <a:pPr/>
              <a:t>14</a:t>
            </a:fld>
            <a:endParaRPr lang="th-TH" dirty="0">
              <a:solidFill>
                <a:prstClr val="black"/>
              </a:solidFill>
            </a:endParaRPr>
          </a:p>
        </p:txBody>
      </p:sp>
      <p:sp>
        <p:nvSpPr>
          <p:cNvPr id="40" name="TextBox 39">
            <a:extLst>
              <a:ext uri="{FF2B5EF4-FFF2-40B4-BE49-F238E27FC236}">
                <a16:creationId xmlns:a16="http://schemas.microsoft.com/office/drawing/2014/main" id="{615FA95E-0F2C-4059-942C-C9E26CC3CEFE}"/>
              </a:ext>
            </a:extLst>
          </p:cNvPr>
          <p:cNvSpPr txBox="1"/>
          <p:nvPr/>
        </p:nvSpPr>
        <p:spPr>
          <a:xfrm>
            <a:off x="750727" y="25220"/>
            <a:ext cx="6030696" cy="707886"/>
          </a:xfrm>
          <a:prstGeom prst="rect">
            <a:avLst/>
          </a:prstGeom>
          <a:noFill/>
        </p:spPr>
        <p:txBody>
          <a:bodyPr wrap="square" rtlCol="0">
            <a:spAutoFit/>
          </a:bodyPr>
          <a:lstStyle/>
          <a:p>
            <a:pPr algn="r"/>
            <a:r>
              <a:rPr lang="en-US" sz="2000" b="1" dirty="0"/>
              <a:t>How much the Gov’t budget allocated to </a:t>
            </a:r>
            <a:br>
              <a:rPr lang="en-US" sz="2000" b="1" dirty="0"/>
            </a:br>
            <a:r>
              <a:rPr lang="en-US" sz="2000" b="1" dirty="0"/>
              <a:t>deal with COVID-19 pandemic?</a:t>
            </a:r>
          </a:p>
        </p:txBody>
      </p:sp>
      <p:sp>
        <p:nvSpPr>
          <p:cNvPr id="43" name="TextBox 42">
            <a:extLst>
              <a:ext uri="{FF2B5EF4-FFF2-40B4-BE49-F238E27FC236}">
                <a16:creationId xmlns:a16="http://schemas.microsoft.com/office/drawing/2014/main" id="{FE069E47-DC11-4E10-BCD5-7173346A12F9}"/>
              </a:ext>
            </a:extLst>
          </p:cNvPr>
          <p:cNvSpPr txBox="1"/>
          <p:nvPr/>
        </p:nvSpPr>
        <p:spPr>
          <a:xfrm>
            <a:off x="174346" y="734736"/>
            <a:ext cx="6509308" cy="4031873"/>
          </a:xfrm>
          <a:prstGeom prst="rect">
            <a:avLst/>
          </a:prstGeom>
          <a:noFill/>
        </p:spPr>
        <p:txBody>
          <a:bodyPr wrap="square" rtlCol="0">
            <a:spAutoFit/>
          </a:bodyPr>
          <a:lstStyle/>
          <a:p>
            <a:pPr marL="285750" indent="-285750">
              <a:buFont typeface="Arial" panose="020B0604020202020204" pitchFamily="34" charset="0"/>
              <a:buChar char="•"/>
            </a:pPr>
            <a:r>
              <a:rPr lang="en-US" sz="1800" b="1" dirty="0"/>
              <a:t>91,268 million baht from the central budget in fiscal 2020 was allocated to alleviate the impact of the pandemic through rehabilitate measure, financial aid measure for informal workers. </a:t>
            </a:r>
          </a:p>
          <a:p>
            <a:pPr marL="285750" indent="-285750">
              <a:buFont typeface="Arial" panose="020B0604020202020204" pitchFamily="34" charset="0"/>
              <a:buChar char="•"/>
            </a:pPr>
            <a:r>
              <a:rPr lang="en-US" sz="1800" b="1" dirty="0"/>
              <a:t>According to the mid-year budget transfer act, 88,453 million baht was transferred by ministries to the central government in order to be a reserved budget coping with the pandemic.   </a:t>
            </a:r>
          </a:p>
          <a:p>
            <a:pPr marL="285750" indent="-285750">
              <a:buFont typeface="Arial" panose="020B0604020202020204" pitchFamily="34" charset="0"/>
              <a:buChar char="•"/>
            </a:pPr>
            <a:r>
              <a:rPr lang="en-US" sz="1800" b="1" dirty="0"/>
              <a:t>Thai Gov’t issued three royal decrees to mitigate the impact of COVID-19 pandemic. (Total amount of borrowing is almost 2 trillion baht or 12% of GDP)</a:t>
            </a:r>
          </a:p>
          <a:p>
            <a:pPr marL="742950" lvl="1" indent="-285750">
              <a:buFont typeface="Arial" panose="020B0604020202020204" pitchFamily="34" charset="0"/>
              <a:buChar char="•"/>
            </a:pPr>
            <a:r>
              <a:rPr lang="en-US" sz="1600" b="1" dirty="0"/>
              <a:t>A royal decree granting Ministry of Finance to borrow 1 trillion baht for stimulus</a:t>
            </a:r>
          </a:p>
          <a:p>
            <a:pPr marL="1200150" lvl="2" indent="-285750">
              <a:buFont typeface="Arial" panose="020B0604020202020204" pitchFamily="34" charset="0"/>
              <a:buChar char="•"/>
            </a:pPr>
            <a:r>
              <a:rPr lang="en-US" sz="1600" b="1" dirty="0"/>
              <a:t>600 billion baht is for implementing the health-related plans (around 45 billion baht) and cash hand-out to affected individuals </a:t>
            </a:r>
          </a:p>
          <a:p>
            <a:pPr marL="1200150" lvl="2" indent="-285750">
              <a:buFont typeface="Arial" panose="020B0604020202020204" pitchFamily="34" charset="0"/>
              <a:buChar char="•"/>
            </a:pPr>
            <a:r>
              <a:rPr lang="en-US" sz="1600" b="1" dirty="0"/>
              <a:t>400 billion baht will go to economic and social rehabilitation/ stimulus programs</a:t>
            </a:r>
          </a:p>
          <a:p>
            <a:pPr marL="742950" lvl="1" indent="-285750">
              <a:buFont typeface="Arial" panose="020B0604020202020204" pitchFamily="34" charset="0"/>
              <a:buChar char="•"/>
            </a:pPr>
            <a:r>
              <a:rPr lang="en-US" sz="1600" b="1" dirty="0"/>
              <a:t>Another decree allows the government to borrow 900 billion for financial assistance to  financial institution</a:t>
            </a:r>
          </a:p>
        </p:txBody>
      </p:sp>
    </p:spTree>
    <p:extLst>
      <p:ext uri="{BB962C8B-B14F-4D97-AF65-F5344CB8AC3E}">
        <p14:creationId xmlns:p14="http://schemas.microsoft.com/office/powerpoint/2010/main" val="1930535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fld id="{2BBA52F3-BB87-47C9-8F58-716823F9E311}" type="slidenum">
              <a:rPr lang="th-TH" smtClean="0">
                <a:solidFill>
                  <a:prstClr val="black"/>
                </a:solidFill>
              </a:rPr>
              <a:pPr/>
              <a:t>15</a:t>
            </a:fld>
            <a:endParaRPr lang="th-TH" dirty="0">
              <a:solidFill>
                <a:prstClr val="black"/>
              </a:solidFill>
            </a:endParaRPr>
          </a:p>
        </p:txBody>
      </p:sp>
      <p:sp>
        <p:nvSpPr>
          <p:cNvPr id="40" name="TextBox 39">
            <a:extLst>
              <a:ext uri="{FF2B5EF4-FFF2-40B4-BE49-F238E27FC236}">
                <a16:creationId xmlns:a16="http://schemas.microsoft.com/office/drawing/2014/main" id="{615FA95E-0F2C-4059-942C-C9E26CC3CEFE}"/>
              </a:ext>
            </a:extLst>
          </p:cNvPr>
          <p:cNvSpPr txBox="1"/>
          <p:nvPr/>
        </p:nvSpPr>
        <p:spPr>
          <a:xfrm>
            <a:off x="682524" y="102392"/>
            <a:ext cx="6030696" cy="461665"/>
          </a:xfrm>
          <a:prstGeom prst="rect">
            <a:avLst/>
          </a:prstGeom>
          <a:noFill/>
        </p:spPr>
        <p:txBody>
          <a:bodyPr wrap="square" rtlCol="0">
            <a:spAutoFit/>
          </a:bodyPr>
          <a:lstStyle/>
          <a:p>
            <a:pPr algn="r"/>
            <a:r>
              <a:rPr lang="en-US" sz="2400" b="1" dirty="0"/>
              <a:t>Policy response and its impact</a:t>
            </a:r>
          </a:p>
        </p:txBody>
      </p:sp>
      <p:graphicFrame>
        <p:nvGraphicFramePr>
          <p:cNvPr id="2" name="Table 2">
            <a:extLst>
              <a:ext uri="{FF2B5EF4-FFF2-40B4-BE49-F238E27FC236}">
                <a16:creationId xmlns:a16="http://schemas.microsoft.com/office/drawing/2014/main" id="{D3456703-B442-4C8C-990F-B8B33844B94A}"/>
              </a:ext>
            </a:extLst>
          </p:cNvPr>
          <p:cNvGraphicFramePr>
            <a:graphicFrameLocks noGrp="1"/>
          </p:cNvGraphicFramePr>
          <p:nvPr>
            <p:extLst>
              <p:ext uri="{D42A27DB-BD31-4B8C-83A1-F6EECF244321}">
                <p14:modId xmlns:p14="http://schemas.microsoft.com/office/powerpoint/2010/main" val="1465674691"/>
              </p:ext>
            </p:extLst>
          </p:nvPr>
        </p:nvGraphicFramePr>
        <p:xfrm>
          <a:off x="91440" y="890748"/>
          <a:ext cx="6675120" cy="3967480"/>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2683794621"/>
                    </a:ext>
                  </a:extLst>
                </a:gridCol>
                <a:gridCol w="2286000">
                  <a:extLst>
                    <a:ext uri="{9D8B030D-6E8A-4147-A177-3AD203B41FA5}">
                      <a16:colId xmlns:a16="http://schemas.microsoft.com/office/drawing/2014/main" val="1415210939"/>
                    </a:ext>
                  </a:extLst>
                </a:gridCol>
                <a:gridCol w="2011680">
                  <a:extLst>
                    <a:ext uri="{9D8B030D-6E8A-4147-A177-3AD203B41FA5}">
                      <a16:colId xmlns:a16="http://schemas.microsoft.com/office/drawing/2014/main" val="3936470478"/>
                    </a:ext>
                  </a:extLst>
                </a:gridCol>
                <a:gridCol w="548640">
                  <a:extLst>
                    <a:ext uri="{9D8B030D-6E8A-4147-A177-3AD203B41FA5}">
                      <a16:colId xmlns:a16="http://schemas.microsoft.com/office/drawing/2014/main" val="1606535095"/>
                    </a:ext>
                  </a:extLst>
                </a:gridCol>
                <a:gridCol w="548640">
                  <a:extLst>
                    <a:ext uri="{9D8B030D-6E8A-4147-A177-3AD203B41FA5}">
                      <a16:colId xmlns:a16="http://schemas.microsoft.com/office/drawing/2014/main" val="3817212538"/>
                    </a:ext>
                  </a:extLst>
                </a:gridCol>
              </a:tblGrid>
              <a:tr h="370840">
                <a:tc>
                  <a:txBody>
                    <a:bodyPr/>
                    <a:lstStyle/>
                    <a:p>
                      <a:pPr algn="ctr"/>
                      <a:r>
                        <a:rPr lang="en-US" sz="1600" dirty="0"/>
                        <a:t>Measures</a:t>
                      </a:r>
                      <a:endParaRPr lang="th-TH" sz="16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263241">
                <a:tc>
                  <a:txBody>
                    <a:bodyPr/>
                    <a:lstStyle/>
                    <a:p>
                      <a:r>
                        <a:rPr lang="en-US" sz="1600" b="1" dirty="0"/>
                        <a:t>1.1 Fiscal Policy</a:t>
                      </a:r>
                    </a:p>
                  </a:txBody>
                  <a:tcPr/>
                </a:tc>
                <a:tc>
                  <a:txBody>
                    <a:bodyPr/>
                    <a:lstStyle/>
                    <a:p>
                      <a:endParaRPr lang="en-US" sz="1400" b="1" dirty="0"/>
                    </a:p>
                  </a:txBody>
                  <a:tcPr/>
                </a:tc>
                <a:tc>
                  <a:txBody>
                    <a:bodyPr/>
                    <a:lstStyle/>
                    <a:p>
                      <a:endParaRPr lang="en-US" sz="1400" b="1" dirty="0"/>
                    </a:p>
                  </a:txBody>
                  <a:tcPr/>
                </a:tc>
                <a:tc>
                  <a:txBody>
                    <a:bodyPr/>
                    <a:lstStyle/>
                    <a:p>
                      <a:endParaRPr lang="en-US" sz="1400" b="1" dirty="0"/>
                    </a:p>
                  </a:txBody>
                  <a:tcPr/>
                </a:tc>
                <a:tc>
                  <a:txBody>
                    <a:bodyPr/>
                    <a:lstStyle/>
                    <a:p>
                      <a:endParaRPr lang="en-US" sz="1400" b="1" dirty="0"/>
                    </a:p>
                  </a:txBody>
                  <a:tcPr/>
                </a:tc>
                <a:extLst>
                  <a:ext uri="{0D108BD9-81ED-4DB2-BD59-A6C34878D82A}">
                    <a16:rowId xmlns:a16="http://schemas.microsoft.com/office/drawing/2014/main" val="601373906"/>
                  </a:ext>
                </a:extLst>
              </a:tr>
              <a:tr h="370840">
                <a:tc>
                  <a:txBody>
                    <a:bodyPr/>
                    <a:lstStyle/>
                    <a:p>
                      <a:r>
                        <a:rPr lang="en-US" sz="1400" b="1" dirty="0"/>
                        <a:t>- "Nobody will be left behind" Financial Aid Scheme</a:t>
                      </a:r>
                      <a:endParaRPr lang="th-TH" sz="1400" b="1" dirty="0"/>
                    </a:p>
                  </a:txBody>
                  <a:tcPr/>
                </a:tc>
                <a:tc>
                  <a:txBody>
                    <a:bodyPr/>
                    <a:lstStyle/>
                    <a:p>
                      <a:pPr marL="114300" indent="-114300">
                        <a:buFont typeface="Arial" panose="020B0604020202020204" pitchFamily="34" charset="0"/>
                        <a:buChar char="•"/>
                      </a:pPr>
                      <a:r>
                        <a:rPr lang="en-US" sz="1400" b="1" dirty="0"/>
                        <a:t>5000-baht Cash handout for informal workers for 3 months</a:t>
                      </a:r>
                    </a:p>
                    <a:p>
                      <a:pPr marL="114300" indent="-114300">
                        <a:buFont typeface="Arial" panose="020B0604020202020204" pitchFamily="34" charset="0"/>
                        <a:buChar char="•"/>
                      </a:pPr>
                      <a:r>
                        <a:rPr lang="en-US" sz="1400" b="1" dirty="0"/>
                        <a:t>5000-baht Cash handout for farmers for 3 months</a:t>
                      </a:r>
                    </a:p>
                    <a:p>
                      <a:pPr marL="114300" indent="-114300">
                        <a:buFont typeface="Arial" panose="020B0604020202020204" pitchFamily="34" charset="0"/>
                        <a:buChar char="•"/>
                      </a:pPr>
                      <a:r>
                        <a:rPr lang="en-US" sz="1400" b="1" dirty="0"/>
                        <a:t>3000-baht Cash handout for vulnerable groups</a:t>
                      </a:r>
                    </a:p>
                    <a:p>
                      <a:pPr marL="114300" indent="-114300">
                        <a:buFont typeface="Arial" panose="020B0604020202020204" pitchFamily="34" charset="0"/>
                        <a:buChar char="•"/>
                      </a:pPr>
                      <a:r>
                        <a:rPr lang="en-US" sz="1400" b="1" dirty="0"/>
                        <a:t>Total budget is 555 billion baht</a:t>
                      </a:r>
                    </a:p>
                  </a:txBody>
                  <a:tcPr/>
                </a:tc>
                <a:tc>
                  <a:txBody>
                    <a:bodyPr/>
                    <a:lstStyle/>
                    <a:p>
                      <a:pPr marL="114300" marR="0" lvl="0" indent="-11430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t>easing COVID-19 impacts on who are not covered by the social security system</a:t>
                      </a:r>
                    </a:p>
                    <a:p>
                      <a:pPr marL="114300" marR="0" lvl="0" indent="-11430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t>No. of Beneficiary:</a:t>
                      </a:r>
                    </a:p>
                    <a:p>
                      <a:pPr marL="114300" marR="0" lvl="0" indent="-114300" algn="l" defTabSz="685800" rtl="0" eaLnBrk="1" fontAlgn="auto" latinLnBrk="0" hangingPunct="1">
                        <a:lnSpc>
                          <a:spcPct val="100000"/>
                        </a:lnSpc>
                        <a:spcBef>
                          <a:spcPts val="0"/>
                        </a:spcBef>
                        <a:spcAft>
                          <a:spcPts val="0"/>
                        </a:spcAft>
                        <a:buClrTx/>
                        <a:buSzTx/>
                        <a:buFontTx/>
                        <a:buChar char="-"/>
                        <a:tabLst/>
                        <a:defRPr/>
                      </a:pPr>
                      <a:r>
                        <a:rPr lang="en-US" sz="1400" b="1" dirty="0"/>
                        <a:t>16 million informal workers</a:t>
                      </a:r>
                    </a:p>
                    <a:p>
                      <a:pPr marL="114300" marR="0" lvl="0" indent="-114300" algn="l" defTabSz="685800" rtl="0" eaLnBrk="1" fontAlgn="auto" latinLnBrk="0" hangingPunct="1">
                        <a:lnSpc>
                          <a:spcPct val="100000"/>
                        </a:lnSpc>
                        <a:spcBef>
                          <a:spcPts val="0"/>
                        </a:spcBef>
                        <a:spcAft>
                          <a:spcPts val="0"/>
                        </a:spcAft>
                        <a:buClrTx/>
                        <a:buSzTx/>
                        <a:buFontTx/>
                        <a:buChar char="-"/>
                        <a:tabLst/>
                        <a:defRPr/>
                      </a:pPr>
                      <a:r>
                        <a:rPr lang="en-US" sz="1400" b="1" dirty="0"/>
                        <a:t>10 million farmers</a:t>
                      </a:r>
                    </a:p>
                    <a:p>
                      <a:pPr marL="114300" marR="0" lvl="0" indent="-114300" algn="l" defTabSz="685800" rtl="0" eaLnBrk="1" fontAlgn="auto" latinLnBrk="0" hangingPunct="1">
                        <a:lnSpc>
                          <a:spcPct val="100000"/>
                        </a:lnSpc>
                        <a:spcBef>
                          <a:spcPts val="0"/>
                        </a:spcBef>
                        <a:spcAft>
                          <a:spcPts val="0"/>
                        </a:spcAft>
                        <a:buClrTx/>
                        <a:buSzTx/>
                        <a:buFontTx/>
                        <a:buChar char="-"/>
                        <a:tabLst/>
                        <a:defRPr/>
                      </a:pPr>
                      <a:r>
                        <a:rPr lang="en-US" sz="1400" b="1" dirty="0"/>
                        <a:t>13 million vulnerable persons</a:t>
                      </a:r>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4013238589"/>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t>- Central Government Budget Adjustment</a:t>
                      </a:r>
                      <a:endParaRPr lang="th-TH" sz="1400" b="1" dirty="0"/>
                    </a:p>
                  </a:txBody>
                  <a:tcPr/>
                </a:tc>
                <a:tc>
                  <a:txBody>
                    <a:bodyPr/>
                    <a:lstStyle/>
                    <a:p>
                      <a:pPr marL="114300" indent="-114300">
                        <a:buFont typeface="Arial" panose="020B0604020202020204" pitchFamily="34" charset="0"/>
                        <a:buChar char="•"/>
                      </a:pPr>
                      <a:r>
                        <a:rPr lang="en-US" sz="1400" b="1" kern="1200" dirty="0">
                          <a:solidFill>
                            <a:schemeClr val="dk1"/>
                          </a:solidFill>
                          <a:latin typeface="+mn-lt"/>
                          <a:ea typeface="+mn-ea"/>
                          <a:cs typeface="+mn-cs"/>
                        </a:rPr>
                        <a:t>Transfer budgets from government agencies towards the central government</a:t>
                      </a:r>
                    </a:p>
                    <a:p>
                      <a:pPr marL="114300" indent="-114300">
                        <a:buFont typeface="Arial" panose="020B0604020202020204" pitchFamily="34" charset="0"/>
                        <a:buChar char="•"/>
                      </a:pPr>
                      <a:r>
                        <a:rPr lang="en-US" sz="1400" b="1" kern="1200" dirty="0">
                          <a:solidFill>
                            <a:schemeClr val="dk1"/>
                          </a:solidFill>
                          <a:latin typeface="+mn-lt"/>
                          <a:ea typeface="+mn-ea"/>
                          <a:cs typeface="+mn-cs"/>
                        </a:rPr>
                        <a:t>Total budget is 88 billion baht</a:t>
                      </a:r>
                    </a:p>
                  </a:txBody>
                  <a:tcPr/>
                </a:tc>
                <a:tc>
                  <a:txBody>
                    <a:bodyPr/>
                    <a:lstStyle/>
                    <a:p>
                      <a:endParaRPr lang="th-TH" sz="1400" b="1"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830004856"/>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t>- Financial support for Health Sector</a:t>
                      </a:r>
                      <a:endParaRPr lang="th-TH" sz="1400" b="1" dirty="0"/>
                    </a:p>
                    <a:p>
                      <a:endParaRPr lang="th-TH" sz="1400" b="1" dirty="0"/>
                    </a:p>
                  </a:txBody>
                  <a:tcPr/>
                </a:tc>
                <a:tc>
                  <a:txBody>
                    <a:bodyPr/>
                    <a:lstStyle/>
                    <a:p>
                      <a:pPr marL="114300" marR="0" lvl="0" indent="-11430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t>Transfer budget around 45 billion baht for support COVID-19 treatment-related expenditures </a:t>
                      </a:r>
                      <a:endParaRPr lang="th-TH" sz="1400" b="1" dirty="0"/>
                    </a:p>
                  </a:txBody>
                  <a:tcPr/>
                </a:tc>
                <a:tc>
                  <a:txBody>
                    <a:bodyPr/>
                    <a:lstStyle/>
                    <a:p>
                      <a:endParaRPr lang="th-TH" sz="1400" b="1"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896711182"/>
                  </a:ext>
                </a:extLst>
              </a:tr>
            </a:tbl>
          </a:graphicData>
        </a:graphic>
      </p:graphicFrame>
      <p:grpSp>
        <p:nvGrpSpPr>
          <p:cNvPr id="7" name="Group 6">
            <a:extLst>
              <a:ext uri="{FF2B5EF4-FFF2-40B4-BE49-F238E27FC236}">
                <a16:creationId xmlns:a16="http://schemas.microsoft.com/office/drawing/2014/main" id="{C10990B0-A475-44B3-A752-1AF99EFEB458}"/>
              </a:ext>
            </a:extLst>
          </p:cNvPr>
          <p:cNvGrpSpPr/>
          <p:nvPr/>
        </p:nvGrpSpPr>
        <p:grpSpPr>
          <a:xfrm>
            <a:off x="5757680" y="1736568"/>
            <a:ext cx="902303" cy="2791784"/>
            <a:chOff x="5724910" y="1570847"/>
            <a:chExt cx="902303" cy="2791784"/>
          </a:xfrm>
        </p:grpSpPr>
        <p:pic>
          <p:nvPicPr>
            <p:cNvPr id="3" name="Graphic 2" descr="Badge Follow">
              <a:extLst>
                <a:ext uri="{FF2B5EF4-FFF2-40B4-BE49-F238E27FC236}">
                  <a16:creationId xmlns:a16="http://schemas.microsoft.com/office/drawing/2014/main" id="{D8746C1F-17AD-4C8C-BDE8-9871015434B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65930" y="1570847"/>
              <a:ext cx="182880" cy="182880"/>
            </a:xfrm>
            <a:prstGeom prst="rect">
              <a:avLst/>
            </a:prstGeom>
          </p:spPr>
        </p:pic>
        <p:pic>
          <p:nvPicPr>
            <p:cNvPr id="8" name="Graphic 7" descr="Badge Follow">
              <a:extLst>
                <a:ext uri="{FF2B5EF4-FFF2-40B4-BE49-F238E27FC236}">
                  <a16:creationId xmlns:a16="http://schemas.microsoft.com/office/drawing/2014/main" id="{A320DDA6-1257-4BEB-B901-B68CB04DEF64}"/>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44333" y="1570847"/>
              <a:ext cx="182880" cy="182880"/>
            </a:xfrm>
            <a:prstGeom prst="rect">
              <a:avLst/>
            </a:prstGeom>
          </p:spPr>
        </p:pic>
        <p:pic>
          <p:nvPicPr>
            <p:cNvPr id="10" name="Graphic 9" descr="Badge Follow">
              <a:extLst>
                <a:ext uri="{FF2B5EF4-FFF2-40B4-BE49-F238E27FC236}">
                  <a16:creationId xmlns:a16="http://schemas.microsoft.com/office/drawing/2014/main" id="{D414B48A-794E-4A07-A8BD-1997FDAF8ED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24910" y="4179751"/>
              <a:ext cx="182880" cy="182880"/>
            </a:xfrm>
            <a:prstGeom prst="rect">
              <a:avLst/>
            </a:prstGeom>
          </p:spPr>
        </p:pic>
        <p:pic>
          <p:nvPicPr>
            <p:cNvPr id="12" name="Graphic 11" descr="Badge Follow">
              <a:extLst>
                <a:ext uri="{FF2B5EF4-FFF2-40B4-BE49-F238E27FC236}">
                  <a16:creationId xmlns:a16="http://schemas.microsoft.com/office/drawing/2014/main" id="{3CBA61D9-C0CA-4776-B9C5-93738880F70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03313" y="4179751"/>
              <a:ext cx="182880" cy="182880"/>
            </a:xfrm>
            <a:prstGeom prst="rect">
              <a:avLst/>
            </a:prstGeom>
          </p:spPr>
        </p:pic>
      </p:grpSp>
      <p:sp>
        <p:nvSpPr>
          <p:cNvPr id="9" name="TextBox 8">
            <a:extLst>
              <a:ext uri="{FF2B5EF4-FFF2-40B4-BE49-F238E27FC236}">
                <a16:creationId xmlns:a16="http://schemas.microsoft.com/office/drawing/2014/main" id="{E104B9FC-ACDE-49AA-9BCE-10D3B4CF6D05}"/>
              </a:ext>
            </a:extLst>
          </p:cNvPr>
          <p:cNvSpPr txBox="1"/>
          <p:nvPr/>
        </p:nvSpPr>
        <p:spPr>
          <a:xfrm>
            <a:off x="79631" y="566009"/>
            <a:ext cx="4440118" cy="400110"/>
          </a:xfrm>
          <a:prstGeom prst="rect">
            <a:avLst/>
          </a:prstGeom>
          <a:noFill/>
        </p:spPr>
        <p:txBody>
          <a:bodyPr wrap="square" rtlCol="0">
            <a:spAutoFit/>
          </a:bodyPr>
          <a:lstStyle/>
          <a:p>
            <a:r>
              <a:rPr lang="en-US" sz="2000" b="1" u="sng" dirty="0">
                <a:effectLst>
                  <a:outerShdw blurRad="38100" dist="38100" dir="2700000" algn="tl">
                    <a:srgbClr val="000000">
                      <a:alpha val="43137"/>
                    </a:srgbClr>
                  </a:outerShdw>
                </a:effectLst>
              </a:rPr>
              <a:t>1. Economic</a:t>
            </a:r>
            <a:endParaRPr lang="th-TH" sz="2000" b="1" u="sng" dirty="0">
              <a:effectLst>
                <a:outerShdw blurRad="38100" dist="38100" dir="2700000" algn="tl">
                  <a:srgbClr val="000000">
                    <a:alpha val="43137"/>
                  </a:srgbClr>
                </a:outerShdw>
              </a:effectLst>
            </a:endParaRPr>
          </a:p>
        </p:txBody>
      </p:sp>
      <p:pic>
        <p:nvPicPr>
          <p:cNvPr id="11" name="Graphic 10" descr="Badge Unfollow">
            <a:extLst>
              <a:ext uri="{FF2B5EF4-FFF2-40B4-BE49-F238E27FC236}">
                <a16:creationId xmlns:a16="http://schemas.microsoft.com/office/drawing/2014/main" id="{4B9DC1DC-BA26-4A88-9614-163C6F2ABA04}"/>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94223" y="3228993"/>
            <a:ext cx="182880" cy="182880"/>
          </a:xfrm>
          <a:prstGeom prst="rect">
            <a:avLst/>
          </a:prstGeom>
        </p:spPr>
      </p:pic>
    </p:spTree>
    <p:extLst>
      <p:ext uri="{BB962C8B-B14F-4D97-AF65-F5344CB8AC3E}">
        <p14:creationId xmlns:p14="http://schemas.microsoft.com/office/powerpoint/2010/main" val="3769886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fld id="{2BBA52F3-BB87-47C9-8F58-716823F9E311}" type="slidenum">
              <a:rPr lang="th-TH" smtClean="0">
                <a:solidFill>
                  <a:prstClr val="black"/>
                </a:solidFill>
              </a:rPr>
              <a:pPr/>
              <a:t>16</a:t>
            </a:fld>
            <a:endParaRPr lang="th-TH" dirty="0">
              <a:solidFill>
                <a:prstClr val="black"/>
              </a:solidFill>
            </a:endParaRPr>
          </a:p>
        </p:txBody>
      </p:sp>
      <p:sp>
        <p:nvSpPr>
          <p:cNvPr id="40" name="TextBox 39">
            <a:extLst>
              <a:ext uri="{FF2B5EF4-FFF2-40B4-BE49-F238E27FC236}">
                <a16:creationId xmlns:a16="http://schemas.microsoft.com/office/drawing/2014/main" id="{615FA95E-0F2C-4059-942C-C9E26CC3CEFE}"/>
              </a:ext>
            </a:extLst>
          </p:cNvPr>
          <p:cNvSpPr txBox="1"/>
          <p:nvPr/>
        </p:nvSpPr>
        <p:spPr>
          <a:xfrm>
            <a:off x="682524" y="102392"/>
            <a:ext cx="6030696" cy="461665"/>
          </a:xfrm>
          <a:prstGeom prst="rect">
            <a:avLst/>
          </a:prstGeom>
          <a:noFill/>
        </p:spPr>
        <p:txBody>
          <a:bodyPr wrap="square" rtlCol="0">
            <a:spAutoFit/>
          </a:bodyPr>
          <a:lstStyle/>
          <a:p>
            <a:pPr algn="r"/>
            <a:r>
              <a:rPr lang="en-US" sz="2400" b="1" dirty="0"/>
              <a:t>Policy response and its impact (cont.)</a:t>
            </a:r>
          </a:p>
        </p:txBody>
      </p:sp>
      <p:graphicFrame>
        <p:nvGraphicFramePr>
          <p:cNvPr id="2" name="Table 2">
            <a:extLst>
              <a:ext uri="{FF2B5EF4-FFF2-40B4-BE49-F238E27FC236}">
                <a16:creationId xmlns:a16="http://schemas.microsoft.com/office/drawing/2014/main" id="{D3456703-B442-4C8C-990F-B8B33844B94A}"/>
              </a:ext>
            </a:extLst>
          </p:cNvPr>
          <p:cNvGraphicFramePr>
            <a:graphicFrameLocks noGrp="1"/>
          </p:cNvGraphicFramePr>
          <p:nvPr>
            <p:extLst>
              <p:ext uri="{D42A27DB-BD31-4B8C-83A1-F6EECF244321}">
                <p14:modId xmlns:p14="http://schemas.microsoft.com/office/powerpoint/2010/main" val="574392302"/>
              </p:ext>
            </p:extLst>
          </p:nvPr>
        </p:nvGraphicFramePr>
        <p:xfrm>
          <a:off x="91440" y="709860"/>
          <a:ext cx="6675120" cy="4241800"/>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2683794621"/>
                    </a:ext>
                  </a:extLst>
                </a:gridCol>
                <a:gridCol w="2485505">
                  <a:extLst>
                    <a:ext uri="{9D8B030D-6E8A-4147-A177-3AD203B41FA5}">
                      <a16:colId xmlns:a16="http://schemas.microsoft.com/office/drawing/2014/main" val="1415210939"/>
                    </a:ext>
                  </a:extLst>
                </a:gridCol>
                <a:gridCol w="1812175">
                  <a:extLst>
                    <a:ext uri="{9D8B030D-6E8A-4147-A177-3AD203B41FA5}">
                      <a16:colId xmlns:a16="http://schemas.microsoft.com/office/drawing/2014/main" val="3936470478"/>
                    </a:ext>
                  </a:extLst>
                </a:gridCol>
                <a:gridCol w="548640">
                  <a:extLst>
                    <a:ext uri="{9D8B030D-6E8A-4147-A177-3AD203B41FA5}">
                      <a16:colId xmlns:a16="http://schemas.microsoft.com/office/drawing/2014/main" val="1606535095"/>
                    </a:ext>
                  </a:extLst>
                </a:gridCol>
                <a:gridCol w="548640">
                  <a:extLst>
                    <a:ext uri="{9D8B030D-6E8A-4147-A177-3AD203B41FA5}">
                      <a16:colId xmlns:a16="http://schemas.microsoft.com/office/drawing/2014/main" val="3817212538"/>
                    </a:ext>
                  </a:extLst>
                </a:gridCol>
              </a:tblGrid>
              <a:tr h="370840">
                <a:tc>
                  <a:txBody>
                    <a:bodyPr/>
                    <a:lstStyle/>
                    <a:p>
                      <a:pPr algn="ctr"/>
                      <a:r>
                        <a:rPr lang="en-US" sz="1600" dirty="0"/>
                        <a:t>Measures</a:t>
                      </a:r>
                      <a:endParaRPr lang="th-TH" sz="16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370840">
                <a:tc>
                  <a:txBody>
                    <a:bodyPr/>
                    <a:lstStyle/>
                    <a:p>
                      <a:r>
                        <a:rPr lang="en-US" sz="1400" b="1" dirty="0"/>
                        <a:t>- Economic Rehabilitation Projects</a:t>
                      </a:r>
                      <a:endParaRPr lang="th-TH" sz="1400" b="1" dirty="0"/>
                    </a:p>
                  </a:txBody>
                  <a:tcPr/>
                </a:tc>
                <a:tc>
                  <a:txBody>
                    <a:bodyPr/>
                    <a:lstStyle/>
                    <a:p>
                      <a:pPr marL="114300" indent="-114300">
                        <a:buFont typeface="Arial" panose="020B0604020202020204" pitchFamily="34" charset="0"/>
                        <a:buChar char="•"/>
                      </a:pPr>
                      <a:r>
                        <a:rPr lang="en-US" sz="1400" b="1" kern="1200" dirty="0">
                          <a:solidFill>
                            <a:schemeClr val="dk1"/>
                          </a:solidFill>
                          <a:latin typeface="+mn-lt"/>
                          <a:ea typeface="+mn-ea"/>
                          <a:cs typeface="+mn-cs"/>
                        </a:rPr>
                        <a:t>Local authorities need to propose projects in order to increase net income of the target groups, serve "New Normal", and increase/sustain employment level, there are a committee to approve the projects.</a:t>
                      </a:r>
                    </a:p>
                    <a:p>
                      <a:pPr marL="114300" marR="0" lvl="0" indent="-11430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dk1"/>
                          </a:solidFill>
                          <a:latin typeface="+mn-lt"/>
                          <a:ea typeface="+mn-ea"/>
                          <a:cs typeface="+mn-cs"/>
                        </a:rPr>
                        <a:t>Total budget is 400 billion baht</a:t>
                      </a:r>
                    </a:p>
                  </a:txBody>
                  <a:tcPr/>
                </a:tc>
                <a:tc>
                  <a:txBody>
                    <a:bodyPr/>
                    <a:lstStyle/>
                    <a:p>
                      <a:r>
                        <a:rPr lang="en-US" sz="1400" b="1" dirty="0"/>
                        <a:t>-</a:t>
                      </a:r>
                      <a:r>
                        <a:rPr lang="th-TH" sz="1400" b="1" dirty="0"/>
                        <a:t> </a:t>
                      </a:r>
                      <a:r>
                        <a:rPr lang="en-US" sz="1400" b="1" dirty="0"/>
                        <a:t>The first batch of approved project are for Agri. Sector &amp; rural economies around 70 billion baht</a:t>
                      </a:r>
                      <a:endParaRPr lang="th-TH" sz="1400" b="1"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896711182"/>
                  </a:ext>
                </a:extLst>
              </a:tr>
              <a:tr h="370840">
                <a:tc>
                  <a:txBody>
                    <a:bodyPr/>
                    <a:lstStyle/>
                    <a:p>
                      <a:r>
                        <a:rPr lang="en-US" sz="1600" b="1" dirty="0"/>
                        <a:t>1.2 Financial and Monetary Policy</a:t>
                      </a:r>
                      <a:endParaRPr lang="th-TH" sz="1600" b="1" dirty="0"/>
                    </a:p>
                  </a:txBody>
                  <a:tcPr/>
                </a:tc>
                <a:tc>
                  <a:txBody>
                    <a:bodyPr/>
                    <a:lstStyle/>
                    <a:p>
                      <a:pPr marL="114300" marR="0" lvl="0" indent="-11430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b="1" kern="1200" dirty="0">
                        <a:solidFill>
                          <a:schemeClr val="dk1"/>
                        </a:solidFill>
                        <a:latin typeface="+mn-lt"/>
                        <a:ea typeface="+mn-ea"/>
                        <a:cs typeface="+mn-cs"/>
                      </a:endParaRPr>
                    </a:p>
                  </a:txBody>
                  <a:tcPr/>
                </a:tc>
                <a:tc>
                  <a:txBody>
                    <a:bodyPr/>
                    <a:lstStyle/>
                    <a:p>
                      <a:endParaRPr lang="th-TH" sz="1400" b="1"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38295135"/>
                  </a:ext>
                </a:extLst>
              </a:tr>
              <a:tr h="370840">
                <a:tc>
                  <a:txBody>
                    <a:bodyPr/>
                    <a:lstStyle/>
                    <a:p>
                      <a:r>
                        <a:rPr lang="en-US" sz="1400" b="1" dirty="0"/>
                        <a:t>- Establishment of BSF</a:t>
                      </a:r>
                      <a:endParaRPr lang="th-TH" sz="1400" b="1" dirty="0"/>
                    </a:p>
                  </a:txBody>
                  <a:tcPr/>
                </a:tc>
                <a:tc>
                  <a:txBody>
                    <a:bodyPr/>
                    <a:lstStyle/>
                    <a:p>
                      <a:pPr marL="114300" marR="0" lvl="0" indent="-11430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dk1"/>
                          </a:solidFill>
                          <a:latin typeface="+mn-lt"/>
                          <a:ea typeface="+mn-ea"/>
                          <a:cs typeface="+mn-cs"/>
                        </a:rPr>
                        <a:t>Allow </a:t>
                      </a:r>
                      <a:r>
                        <a:rPr lang="en-US" sz="1400" b="1" kern="1200" dirty="0" err="1">
                          <a:solidFill>
                            <a:schemeClr val="dk1"/>
                          </a:solidFill>
                          <a:latin typeface="+mn-lt"/>
                          <a:ea typeface="+mn-ea"/>
                          <a:cs typeface="+mn-cs"/>
                        </a:rPr>
                        <a:t>BoT</a:t>
                      </a:r>
                      <a:r>
                        <a:rPr lang="en-US" sz="1400" b="1" kern="1200" dirty="0">
                          <a:solidFill>
                            <a:schemeClr val="dk1"/>
                          </a:solidFill>
                          <a:latin typeface="+mn-lt"/>
                          <a:ea typeface="+mn-ea"/>
                          <a:cs typeface="+mn-cs"/>
                        </a:rPr>
                        <a:t> to buy corporate bonds through the BSF to ensure sufficient liquidity in the financial market </a:t>
                      </a:r>
                    </a:p>
                  </a:txBody>
                  <a:tcPr/>
                </a:tc>
                <a:tc>
                  <a:txBody>
                    <a:bodyPr/>
                    <a:lstStyle/>
                    <a:p>
                      <a:endParaRPr lang="th-TH" sz="1400" b="1"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1225680455"/>
                  </a:ext>
                </a:extLst>
              </a:tr>
              <a:tr h="370840">
                <a:tc>
                  <a:txBody>
                    <a:bodyPr/>
                    <a:lstStyle/>
                    <a:p>
                      <a:r>
                        <a:rPr lang="en-US" sz="1400" b="1" dirty="0"/>
                        <a:t>- Policy Rate Cuts</a:t>
                      </a:r>
                      <a:endParaRPr lang="th-TH" sz="1400" b="1" dirty="0"/>
                    </a:p>
                  </a:txBody>
                  <a:tcPr/>
                </a:tc>
                <a:tc>
                  <a:txBody>
                    <a:bodyPr/>
                    <a:lstStyle/>
                    <a:p>
                      <a:pPr marL="114300" marR="0" lvl="0" indent="-11430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err="1">
                          <a:solidFill>
                            <a:schemeClr val="dk1"/>
                          </a:solidFill>
                          <a:latin typeface="+mn-lt"/>
                          <a:ea typeface="+mn-ea"/>
                          <a:cs typeface="+mn-cs"/>
                        </a:rPr>
                        <a:t>BoT</a:t>
                      </a:r>
                      <a:r>
                        <a:rPr lang="en-US" sz="1400" b="1" kern="1200" dirty="0">
                          <a:solidFill>
                            <a:schemeClr val="dk1"/>
                          </a:solidFill>
                          <a:latin typeface="+mn-lt"/>
                          <a:ea typeface="+mn-ea"/>
                          <a:cs typeface="+mn-cs"/>
                        </a:rPr>
                        <a:t> cut policy rate from 1.25% to 1% in Feb, then to 0.75% in Mar and to 0.5% since May - current </a:t>
                      </a:r>
                    </a:p>
                  </a:txBody>
                  <a:tcPr/>
                </a:tc>
                <a:tc>
                  <a:txBody>
                    <a:bodyPr/>
                    <a:lstStyle/>
                    <a:p>
                      <a:pPr marL="114300" indent="-114300">
                        <a:buFont typeface="Arial" panose="020B0604020202020204" pitchFamily="34" charset="0"/>
                        <a:buChar char="•"/>
                      </a:pPr>
                      <a:endParaRPr lang="th-TH" sz="1400" b="1"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1366230633"/>
                  </a:ext>
                </a:extLst>
              </a:tr>
            </a:tbl>
          </a:graphicData>
        </a:graphic>
      </p:graphicFrame>
      <p:grpSp>
        <p:nvGrpSpPr>
          <p:cNvPr id="20" name="Group 19">
            <a:extLst>
              <a:ext uri="{FF2B5EF4-FFF2-40B4-BE49-F238E27FC236}">
                <a16:creationId xmlns:a16="http://schemas.microsoft.com/office/drawing/2014/main" id="{125D23FF-E9BE-4645-B926-C739209C8D5E}"/>
              </a:ext>
            </a:extLst>
          </p:cNvPr>
          <p:cNvGrpSpPr/>
          <p:nvPr/>
        </p:nvGrpSpPr>
        <p:grpSpPr>
          <a:xfrm>
            <a:off x="6245360" y="1183890"/>
            <a:ext cx="467860" cy="182880"/>
            <a:chOff x="6260600" y="1313430"/>
            <a:chExt cx="467860" cy="182880"/>
          </a:xfrm>
        </p:grpSpPr>
        <p:pic>
          <p:nvPicPr>
            <p:cNvPr id="14" name="Graphic 13" descr="Badge Follow">
              <a:extLst>
                <a:ext uri="{FF2B5EF4-FFF2-40B4-BE49-F238E27FC236}">
                  <a16:creationId xmlns:a16="http://schemas.microsoft.com/office/drawing/2014/main" id="{B4B9FD30-06D9-46D9-A816-4951BA3BE68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60600" y="1313430"/>
              <a:ext cx="182880" cy="182880"/>
            </a:xfrm>
            <a:prstGeom prst="rect">
              <a:avLst/>
            </a:prstGeom>
          </p:spPr>
        </p:pic>
        <p:pic>
          <p:nvPicPr>
            <p:cNvPr id="16" name="Graphic 15" descr="Badge Follow">
              <a:extLst>
                <a:ext uri="{FF2B5EF4-FFF2-40B4-BE49-F238E27FC236}">
                  <a16:creationId xmlns:a16="http://schemas.microsoft.com/office/drawing/2014/main" id="{EA459DAC-7310-416B-91F8-2A71CC7FE1E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03090" y="1313430"/>
              <a:ext cx="182880" cy="182880"/>
            </a:xfrm>
            <a:prstGeom prst="rect">
              <a:avLst/>
            </a:prstGeom>
          </p:spPr>
        </p:pic>
        <p:pic>
          <p:nvPicPr>
            <p:cNvPr id="18" name="Graphic 17" descr="Badge Follow">
              <a:extLst>
                <a:ext uri="{FF2B5EF4-FFF2-40B4-BE49-F238E27FC236}">
                  <a16:creationId xmlns:a16="http://schemas.microsoft.com/office/drawing/2014/main" id="{1D178871-91D0-48F9-B388-6DF79F51CC2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45580" y="1313430"/>
              <a:ext cx="182880" cy="182880"/>
            </a:xfrm>
            <a:prstGeom prst="rect">
              <a:avLst/>
            </a:prstGeom>
          </p:spPr>
        </p:pic>
      </p:grpSp>
      <p:grpSp>
        <p:nvGrpSpPr>
          <p:cNvPr id="22" name="Group 21">
            <a:extLst>
              <a:ext uri="{FF2B5EF4-FFF2-40B4-BE49-F238E27FC236}">
                <a16:creationId xmlns:a16="http://schemas.microsoft.com/office/drawing/2014/main" id="{737B63B3-9358-4724-8AFD-C9EC42350316}"/>
              </a:ext>
            </a:extLst>
          </p:cNvPr>
          <p:cNvGrpSpPr/>
          <p:nvPr/>
        </p:nvGrpSpPr>
        <p:grpSpPr>
          <a:xfrm>
            <a:off x="6245360" y="3524820"/>
            <a:ext cx="325370" cy="182880"/>
            <a:chOff x="6260600" y="1313430"/>
            <a:chExt cx="325370" cy="182880"/>
          </a:xfrm>
        </p:grpSpPr>
        <p:pic>
          <p:nvPicPr>
            <p:cNvPr id="23" name="Graphic 22" descr="Badge Follow">
              <a:extLst>
                <a:ext uri="{FF2B5EF4-FFF2-40B4-BE49-F238E27FC236}">
                  <a16:creationId xmlns:a16="http://schemas.microsoft.com/office/drawing/2014/main" id="{E431E3B0-97E7-4E22-8C3C-21588D47688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60600" y="1313430"/>
              <a:ext cx="182880" cy="182880"/>
            </a:xfrm>
            <a:prstGeom prst="rect">
              <a:avLst/>
            </a:prstGeom>
          </p:spPr>
        </p:pic>
        <p:pic>
          <p:nvPicPr>
            <p:cNvPr id="24" name="Graphic 23" descr="Badge Follow">
              <a:extLst>
                <a:ext uri="{FF2B5EF4-FFF2-40B4-BE49-F238E27FC236}">
                  <a16:creationId xmlns:a16="http://schemas.microsoft.com/office/drawing/2014/main" id="{25CFA1A0-0738-4AF1-86CA-84CE4F505F1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03090" y="1313430"/>
              <a:ext cx="182880" cy="182880"/>
            </a:xfrm>
            <a:prstGeom prst="rect">
              <a:avLst/>
            </a:prstGeom>
          </p:spPr>
        </p:pic>
      </p:grpSp>
      <p:grpSp>
        <p:nvGrpSpPr>
          <p:cNvPr id="26" name="Group 25">
            <a:extLst>
              <a:ext uri="{FF2B5EF4-FFF2-40B4-BE49-F238E27FC236}">
                <a16:creationId xmlns:a16="http://schemas.microsoft.com/office/drawing/2014/main" id="{C586F559-82E3-4AFC-815A-6CDE447E0DC2}"/>
              </a:ext>
            </a:extLst>
          </p:cNvPr>
          <p:cNvGrpSpPr/>
          <p:nvPr/>
        </p:nvGrpSpPr>
        <p:grpSpPr>
          <a:xfrm>
            <a:off x="6245360" y="4250760"/>
            <a:ext cx="325370" cy="182880"/>
            <a:chOff x="6260600" y="1313430"/>
            <a:chExt cx="325370" cy="182880"/>
          </a:xfrm>
        </p:grpSpPr>
        <p:pic>
          <p:nvPicPr>
            <p:cNvPr id="27" name="Graphic 26" descr="Badge Follow">
              <a:extLst>
                <a:ext uri="{FF2B5EF4-FFF2-40B4-BE49-F238E27FC236}">
                  <a16:creationId xmlns:a16="http://schemas.microsoft.com/office/drawing/2014/main" id="{BA5E010F-8DFA-4A51-9AEA-8826B3BAD96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60600" y="1313430"/>
              <a:ext cx="182880" cy="182880"/>
            </a:xfrm>
            <a:prstGeom prst="rect">
              <a:avLst/>
            </a:prstGeom>
          </p:spPr>
        </p:pic>
        <p:pic>
          <p:nvPicPr>
            <p:cNvPr id="28" name="Graphic 27" descr="Badge Follow">
              <a:extLst>
                <a:ext uri="{FF2B5EF4-FFF2-40B4-BE49-F238E27FC236}">
                  <a16:creationId xmlns:a16="http://schemas.microsoft.com/office/drawing/2014/main" id="{7A0A1C55-4B0B-4BD8-8DCA-EC5876460AE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03090" y="1313430"/>
              <a:ext cx="182880" cy="182880"/>
            </a:xfrm>
            <a:prstGeom prst="rect">
              <a:avLst/>
            </a:prstGeom>
          </p:spPr>
        </p:pic>
      </p:grpSp>
    </p:spTree>
    <p:extLst>
      <p:ext uri="{BB962C8B-B14F-4D97-AF65-F5344CB8AC3E}">
        <p14:creationId xmlns:p14="http://schemas.microsoft.com/office/powerpoint/2010/main" val="3284385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fld id="{2BBA52F3-BB87-47C9-8F58-716823F9E311}" type="slidenum">
              <a:rPr lang="th-TH" smtClean="0">
                <a:solidFill>
                  <a:prstClr val="black"/>
                </a:solidFill>
              </a:rPr>
              <a:pPr/>
              <a:t>17</a:t>
            </a:fld>
            <a:endParaRPr lang="th-TH" dirty="0">
              <a:solidFill>
                <a:prstClr val="black"/>
              </a:solidFill>
            </a:endParaRPr>
          </a:p>
        </p:txBody>
      </p:sp>
      <p:sp>
        <p:nvSpPr>
          <p:cNvPr id="40" name="TextBox 39">
            <a:extLst>
              <a:ext uri="{FF2B5EF4-FFF2-40B4-BE49-F238E27FC236}">
                <a16:creationId xmlns:a16="http://schemas.microsoft.com/office/drawing/2014/main" id="{615FA95E-0F2C-4059-942C-C9E26CC3CEFE}"/>
              </a:ext>
            </a:extLst>
          </p:cNvPr>
          <p:cNvSpPr txBox="1"/>
          <p:nvPr/>
        </p:nvSpPr>
        <p:spPr>
          <a:xfrm>
            <a:off x="682524" y="102392"/>
            <a:ext cx="6030696" cy="461665"/>
          </a:xfrm>
          <a:prstGeom prst="rect">
            <a:avLst/>
          </a:prstGeom>
          <a:noFill/>
        </p:spPr>
        <p:txBody>
          <a:bodyPr wrap="square" rtlCol="0">
            <a:spAutoFit/>
          </a:bodyPr>
          <a:lstStyle/>
          <a:p>
            <a:pPr algn="r"/>
            <a:r>
              <a:rPr lang="en-US" sz="2400" b="1" dirty="0"/>
              <a:t>Policy response and its impact (cont.)</a:t>
            </a:r>
          </a:p>
        </p:txBody>
      </p:sp>
      <p:graphicFrame>
        <p:nvGraphicFramePr>
          <p:cNvPr id="2" name="Table 2">
            <a:extLst>
              <a:ext uri="{FF2B5EF4-FFF2-40B4-BE49-F238E27FC236}">
                <a16:creationId xmlns:a16="http://schemas.microsoft.com/office/drawing/2014/main" id="{D3456703-B442-4C8C-990F-B8B33844B94A}"/>
              </a:ext>
            </a:extLst>
          </p:cNvPr>
          <p:cNvGraphicFramePr>
            <a:graphicFrameLocks noGrp="1"/>
          </p:cNvGraphicFramePr>
          <p:nvPr>
            <p:extLst>
              <p:ext uri="{D42A27DB-BD31-4B8C-83A1-F6EECF244321}">
                <p14:modId xmlns:p14="http://schemas.microsoft.com/office/powerpoint/2010/main" val="3897956743"/>
              </p:ext>
            </p:extLst>
          </p:nvPr>
        </p:nvGraphicFramePr>
        <p:xfrm>
          <a:off x="91440" y="831780"/>
          <a:ext cx="6675120" cy="2047240"/>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2683794621"/>
                    </a:ext>
                  </a:extLst>
                </a:gridCol>
                <a:gridCol w="2286000">
                  <a:extLst>
                    <a:ext uri="{9D8B030D-6E8A-4147-A177-3AD203B41FA5}">
                      <a16:colId xmlns:a16="http://schemas.microsoft.com/office/drawing/2014/main" val="1415210939"/>
                    </a:ext>
                  </a:extLst>
                </a:gridCol>
                <a:gridCol w="2011680">
                  <a:extLst>
                    <a:ext uri="{9D8B030D-6E8A-4147-A177-3AD203B41FA5}">
                      <a16:colId xmlns:a16="http://schemas.microsoft.com/office/drawing/2014/main" val="3936470478"/>
                    </a:ext>
                  </a:extLst>
                </a:gridCol>
                <a:gridCol w="548640">
                  <a:extLst>
                    <a:ext uri="{9D8B030D-6E8A-4147-A177-3AD203B41FA5}">
                      <a16:colId xmlns:a16="http://schemas.microsoft.com/office/drawing/2014/main" val="1606535095"/>
                    </a:ext>
                  </a:extLst>
                </a:gridCol>
                <a:gridCol w="548640">
                  <a:extLst>
                    <a:ext uri="{9D8B030D-6E8A-4147-A177-3AD203B41FA5}">
                      <a16:colId xmlns:a16="http://schemas.microsoft.com/office/drawing/2014/main" val="3817212538"/>
                    </a:ext>
                  </a:extLst>
                </a:gridCol>
              </a:tblGrid>
              <a:tr h="370840">
                <a:tc>
                  <a:txBody>
                    <a:bodyPr/>
                    <a:lstStyle/>
                    <a:p>
                      <a:pPr algn="ctr"/>
                      <a:r>
                        <a:rPr lang="en-US" sz="1600" dirty="0"/>
                        <a:t>Measures</a:t>
                      </a:r>
                      <a:endParaRPr lang="th-TH" sz="16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370840">
                <a:tc>
                  <a:txBody>
                    <a:bodyPr/>
                    <a:lstStyle/>
                    <a:p>
                      <a:r>
                        <a:rPr lang="en-US" sz="1400" b="1" dirty="0"/>
                        <a:t>- SMEs debt payment deferment </a:t>
                      </a:r>
                      <a:endParaRPr lang="th-TH" sz="1400" b="1" dirty="0"/>
                    </a:p>
                  </a:txBody>
                  <a:tcPr/>
                </a:tc>
                <a:tc>
                  <a:txBody>
                    <a:bodyPr/>
                    <a:lstStyle/>
                    <a:p>
                      <a:pPr marL="0" indent="0">
                        <a:buFont typeface="Arial" panose="020B0604020202020204" pitchFamily="34" charset="0"/>
                        <a:buNone/>
                      </a:pPr>
                      <a:r>
                        <a:rPr lang="en-US" sz="1400" b="1" kern="1200" dirty="0">
                          <a:solidFill>
                            <a:schemeClr val="dk1"/>
                          </a:solidFill>
                          <a:latin typeface="+mn-lt"/>
                          <a:ea typeface="+mn-ea"/>
                          <a:cs typeface="+mn-cs"/>
                        </a:rPr>
                        <a:t>6-month deferment period for SMEs with a maximum credit line of 100 million baht</a:t>
                      </a:r>
                    </a:p>
                  </a:txBody>
                  <a:tcPr/>
                </a:tc>
                <a:tc>
                  <a:txBody>
                    <a:bodyPr/>
                    <a:lstStyle/>
                    <a:p>
                      <a:endParaRPr lang="th-TH" sz="1400"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896711182"/>
                  </a:ext>
                </a:extLst>
              </a:tr>
              <a:tr h="370840">
                <a:tc>
                  <a:txBody>
                    <a:bodyPr/>
                    <a:lstStyle/>
                    <a:p>
                      <a:r>
                        <a:rPr lang="en-US" sz="1400" b="1" dirty="0"/>
                        <a:t>- SMEs Soft Loans</a:t>
                      </a:r>
                      <a:endParaRPr lang="th-TH" sz="1400" b="1"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kern="1200" dirty="0">
                          <a:solidFill>
                            <a:schemeClr val="dk1"/>
                          </a:solidFill>
                          <a:latin typeface="+mn-lt"/>
                          <a:ea typeface="+mn-ea"/>
                          <a:cs typeface="+mn-cs"/>
                        </a:rPr>
                        <a:t>Provide 500 billion baht at 0.01% interest to SMEs with a maximum credit line of 500 million baht at 2% interest </a:t>
                      </a:r>
                    </a:p>
                  </a:txBody>
                  <a:tcPr/>
                </a:tc>
                <a:tc>
                  <a:txBody>
                    <a:bodyPr/>
                    <a:lstStyle/>
                    <a:p>
                      <a:endParaRPr lang="th-TH" sz="1400"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2945324692"/>
                  </a:ext>
                </a:extLst>
              </a:tr>
            </a:tbl>
          </a:graphicData>
        </a:graphic>
      </p:graphicFrame>
      <p:grpSp>
        <p:nvGrpSpPr>
          <p:cNvPr id="20" name="Group 19">
            <a:extLst>
              <a:ext uri="{FF2B5EF4-FFF2-40B4-BE49-F238E27FC236}">
                <a16:creationId xmlns:a16="http://schemas.microsoft.com/office/drawing/2014/main" id="{125D23FF-E9BE-4645-B926-C739209C8D5E}"/>
              </a:ext>
            </a:extLst>
          </p:cNvPr>
          <p:cNvGrpSpPr/>
          <p:nvPr/>
        </p:nvGrpSpPr>
        <p:grpSpPr>
          <a:xfrm>
            <a:off x="6260600" y="1313430"/>
            <a:ext cx="325370" cy="182880"/>
            <a:chOff x="6260600" y="1313430"/>
            <a:chExt cx="325370" cy="182880"/>
          </a:xfrm>
        </p:grpSpPr>
        <p:pic>
          <p:nvPicPr>
            <p:cNvPr id="14" name="Graphic 13" descr="Badge Follow">
              <a:extLst>
                <a:ext uri="{FF2B5EF4-FFF2-40B4-BE49-F238E27FC236}">
                  <a16:creationId xmlns:a16="http://schemas.microsoft.com/office/drawing/2014/main" id="{B4B9FD30-06D9-46D9-A816-4951BA3BE68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60600" y="1313430"/>
              <a:ext cx="182880" cy="182880"/>
            </a:xfrm>
            <a:prstGeom prst="rect">
              <a:avLst/>
            </a:prstGeom>
          </p:spPr>
        </p:pic>
        <p:pic>
          <p:nvPicPr>
            <p:cNvPr id="16" name="Graphic 15" descr="Badge Follow">
              <a:extLst>
                <a:ext uri="{FF2B5EF4-FFF2-40B4-BE49-F238E27FC236}">
                  <a16:creationId xmlns:a16="http://schemas.microsoft.com/office/drawing/2014/main" id="{EA459DAC-7310-416B-91F8-2A71CC7FE1E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03090" y="1313430"/>
              <a:ext cx="182880" cy="182880"/>
            </a:xfrm>
            <a:prstGeom prst="rect">
              <a:avLst/>
            </a:prstGeom>
          </p:spPr>
        </p:pic>
      </p:grpSp>
      <p:grpSp>
        <p:nvGrpSpPr>
          <p:cNvPr id="17" name="Group 16">
            <a:extLst>
              <a:ext uri="{FF2B5EF4-FFF2-40B4-BE49-F238E27FC236}">
                <a16:creationId xmlns:a16="http://schemas.microsoft.com/office/drawing/2014/main" id="{60233AAC-FF74-4F8D-A9EA-B5051659F674}"/>
              </a:ext>
            </a:extLst>
          </p:cNvPr>
          <p:cNvGrpSpPr/>
          <p:nvPr/>
        </p:nvGrpSpPr>
        <p:grpSpPr>
          <a:xfrm>
            <a:off x="6260600" y="2035740"/>
            <a:ext cx="325370" cy="182880"/>
            <a:chOff x="6260600" y="1313430"/>
            <a:chExt cx="325370" cy="182880"/>
          </a:xfrm>
        </p:grpSpPr>
        <p:pic>
          <p:nvPicPr>
            <p:cNvPr id="19" name="Graphic 18" descr="Badge Follow">
              <a:extLst>
                <a:ext uri="{FF2B5EF4-FFF2-40B4-BE49-F238E27FC236}">
                  <a16:creationId xmlns:a16="http://schemas.microsoft.com/office/drawing/2014/main" id="{653BE604-6959-48C9-9418-E57734754C5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60600" y="1313430"/>
              <a:ext cx="182880" cy="182880"/>
            </a:xfrm>
            <a:prstGeom prst="rect">
              <a:avLst/>
            </a:prstGeom>
          </p:spPr>
        </p:pic>
        <p:pic>
          <p:nvPicPr>
            <p:cNvPr id="21" name="Graphic 20" descr="Badge Follow">
              <a:extLst>
                <a:ext uri="{FF2B5EF4-FFF2-40B4-BE49-F238E27FC236}">
                  <a16:creationId xmlns:a16="http://schemas.microsoft.com/office/drawing/2014/main" id="{6750F8ED-1E82-4E83-8DD1-28AC313CFBE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03090" y="1313430"/>
              <a:ext cx="182880" cy="182880"/>
            </a:xfrm>
            <a:prstGeom prst="rect">
              <a:avLst/>
            </a:prstGeom>
          </p:spPr>
        </p:pic>
      </p:grpSp>
    </p:spTree>
    <p:extLst>
      <p:ext uri="{BB962C8B-B14F-4D97-AF65-F5344CB8AC3E}">
        <p14:creationId xmlns:p14="http://schemas.microsoft.com/office/powerpoint/2010/main" val="504888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fld id="{2BBA52F3-BB87-47C9-8F58-716823F9E311}" type="slidenum">
              <a:rPr lang="th-TH" smtClean="0">
                <a:solidFill>
                  <a:prstClr val="black"/>
                </a:solidFill>
              </a:rPr>
              <a:pPr/>
              <a:t>18</a:t>
            </a:fld>
            <a:endParaRPr lang="th-TH" dirty="0">
              <a:solidFill>
                <a:prstClr val="black"/>
              </a:solidFill>
            </a:endParaRPr>
          </a:p>
        </p:txBody>
      </p:sp>
      <p:sp>
        <p:nvSpPr>
          <p:cNvPr id="40" name="TextBox 39">
            <a:extLst>
              <a:ext uri="{FF2B5EF4-FFF2-40B4-BE49-F238E27FC236}">
                <a16:creationId xmlns:a16="http://schemas.microsoft.com/office/drawing/2014/main" id="{615FA95E-0F2C-4059-942C-C9E26CC3CEFE}"/>
              </a:ext>
            </a:extLst>
          </p:cNvPr>
          <p:cNvSpPr txBox="1"/>
          <p:nvPr/>
        </p:nvSpPr>
        <p:spPr>
          <a:xfrm>
            <a:off x="682524" y="102392"/>
            <a:ext cx="6030696" cy="461665"/>
          </a:xfrm>
          <a:prstGeom prst="rect">
            <a:avLst/>
          </a:prstGeom>
          <a:noFill/>
        </p:spPr>
        <p:txBody>
          <a:bodyPr wrap="square" rtlCol="0">
            <a:spAutoFit/>
          </a:bodyPr>
          <a:lstStyle/>
          <a:p>
            <a:pPr algn="r"/>
            <a:r>
              <a:rPr lang="en-US" sz="2400" b="1" dirty="0"/>
              <a:t>Policy response and its impact (cont.)</a:t>
            </a:r>
          </a:p>
        </p:txBody>
      </p:sp>
      <p:graphicFrame>
        <p:nvGraphicFramePr>
          <p:cNvPr id="2" name="Table 2">
            <a:extLst>
              <a:ext uri="{FF2B5EF4-FFF2-40B4-BE49-F238E27FC236}">
                <a16:creationId xmlns:a16="http://schemas.microsoft.com/office/drawing/2014/main" id="{D3456703-B442-4C8C-990F-B8B33844B94A}"/>
              </a:ext>
            </a:extLst>
          </p:cNvPr>
          <p:cNvGraphicFramePr>
            <a:graphicFrameLocks noGrp="1"/>
          </p:cNvGraphicFramePr>
          <p:nvPr>
            <p:extLst>
              <p:ext uri="{D42A27DB-BD31-4B8C-83A1-F6EECF244321}">
                <p14:modId xmlns:p14="http://schemas.microsoft.com/office/powerpoint/2010/main" val="3351029329"/>
              </p:ext>
            </p:extLst>
          </p:nvPr>
        </p:nvGraphicFramePr>
        <p:xfrm>
          <a:off x="91440" y="1033663"/>
          <a:ext cx="6675120" cy="2992120"/>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2683794621"/>
                    </a:ext>
                  </a:extLst>
                </a:gridCol>
                <a:gridCol w="2286000">
                  <a:extLst>
                    <a:ext uri="{9D8B030D-6E8A-4147-A177-3AD203B41FA5}">
                      <a16:colId xmlns:a16="http://schemas.microsoft.com/office/drawing/2014/main" val="1415210939"/>
                    </a:ext>
                  </a:extLst>
                </a:gridCol>
                <a:gridCol w="2011680">
                  <a:extLst>
                    <a:ext uri="{9D8B030D-6E8A-4147-A177-3AD203B41FA5}">
                      <a16:colId xmlns:a16="http://schemas.microsoft.com/office/drawing/2014/main" val="3936470478"/>
                    </a:ext>
                  </a:extLst>
                </a:gridCol>
                <a:gridCol w="548640">
                  <a:extLst>
                    <a:ext uri="{9D8B030D-6E8A-4147-A177-3AD203B41FA5}">
                      <a16:colId xmlns:a16="http://schemas.microsoft.com/office/drawing/2014/main" val="1606535095"/>
                    </a:ext>
                  </a:extLst>
                </a:gridCol>
                <a:gridCol w="548640">
                  <a:extLst>
                    <a:ext uri="{9D8B030D-6E8A-4147-A177-3AD203B41FA5}">
                      <a16:colId xmlns:a16="http://schemas.microsoft.com/office/drawing/2014/main" val="3817212538"/>
                    </a:ext>
                  </a:extLst>
                </a:gridCol>
              </a:tblGrid>
              <a:tr h="370840">
                <a:tc>
                  <a:txBody>
                    <a:bodyPr/>
                    <a:lstStyle/>
                    <a:p>
                      <a:pPr algn="ctr"/>
                      <a:r>
                        <a:rPr lang="en-US" sz="1600" dirty="0"/>
                        <a:t>Measures</a:t>
                      </a:r>
                      <a:endParaRPr lang="th-TH" sz="16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263241">
                <a:tc>
                  <a:txBody>
                    <a:bodyPr/>
                    <a:lstStyle/>
                    <a:p>
                      <a:r>
                        <a:rPr lang="en-US" sz="1400" b="1" dirty="0"/>
                        <a:t>- Unemployment Benefit and Wage Support </a:t>
                      </a:r>
                    </a:p>
                  </a:txBody>
                  <a:tcPr/>
                </a:tc>
                <a:tc>
                  <a:txBody>
                    <a:bodyPr/>
                    <a:lstStyle/>
                    <a:p>
                      <a:pPr marL="114300" indent="-114300">
                        <a:buFont typeface="Arial" panose="020B0604020202020204" pitchFamily="34" charset="0"/>
                        <a:buChar char="•"/>
                      </a:pPr>
                      <a:r>
                        <a:rPr lang="en-US" sz="1400" b="1" dirty="0"/>
                        <a:t>Increase in unemployment benefit from 30% to 45% for resignation, from 50% to 70% for termination </a:t>
                      </a:r>
                    </a:p>
                  </a:txBody>
                  <a:tcPr/>
                </a:tc>
                <a:tc>
                  <a:txBody>
                    <a:bodyPr/>
                    <a:lstStyle/>
                    <a:p>
                      <a:pPr marL="0" indent="0">
                        <a:buFont typeface="Arial" panose="020B0604020202020204" pitchFamily="34" charset="0"/>
                        <a:buNone/>
                      </a:pPr>
                      <a:r>
                        <a:rPr lang="en-US" sz="1400" b="1" dirty="0">
                          <a:solidFill>
                            <a:schemeClr val="tx1"/>
                          </a:solidFill>
                        </a:rPr>
                        <a:t>In Mar 2020, </a:t>
                      </a:r>
                      <a:br>
                        <a:rPr lang="en-US" sz="1400" b="1" dirty="0">
                          <a:solidFill>
                            <a:schemeClr val="tx1"/>
                          </a:solidFill>
                        </a:rPr>
                      </a:br>
                      <a:r>
                        <a:rPr lang="en-US" sz="1400" b="1" dirty="0">
                          <a:solidFill>
                            <a:schemeClr val="tx1"/>
                          </a:solidFill>
                        </a:rPr>
                        <a:t>Resignation: 215,477 workers</a:t>
                      </a:r>
                    </a:p>
                    <a:p>
                      <a:pPr marL="0" indent="0">
                        <a:buFont typeface="Arial" panose="020B0604020202020204" pitchFamily="34" charset="0"/>
                        <a:buNone/>
                      </a:pPr>
                      <a:r>
                        <a:rPr lang="en-US" sz="1400" b="1" dirty="0">
                          <a:solidFill>
                            <a:schemeClr val="tx1"/>
                          </a:solidFill>
                        </a:rPr>
                        <a:t>Termination: 105,488 workers</a:t>
                      </a:r>
                    </a:p>
                  </a:txBody>
                  <a:tcPr/>
                </a:tc>
                <a:tc>
                  <a:txBody>
                    <a:bodyPr/>
                    <a:lstStyle/>
                    <a:p>
                      <a:endParaRPr lang="en-US" sz="1400" b="1" dirty="0"/>
                    </a:p>
                  </a:txBody>
                  <a:tcPr/>
                </a:tc>
                <a:tc>
                  <a:txBody>
                    <a:bodyPr/>
                    <a:lstStyle/>
                    <a:p>
                      <a:endParaRPr lang="en-US" sz="1400" b="1" dirty="0"/>
                    </a:p>
                  </a:txBody>
                  <a:tcPr/>
                </a:tc>
                <a:extLst>
                  <a:ext uri="{0D108BD9-81ED-4DB2-BD59-A6C34878D82A}">
                    <a16:rowId xmlns:a16="http://schemas.microsoft.com/office/drawing/2014/main" val="601373906"/>
                  </a:ext>
                </a:extLst>
              </a:tr>
              <a:tr h="370840">
                <a:tc>
                  <a:txBody>
                    <a:bodyPr/>
                    <a:lstStyle/>
                    <a:p>
                      <a:r>
                        <a:rPr lang="en-US" sz="1400" b="1" dirty="0"/>
                        <a:t>- Reduction and Suspension of Social Insurance Payment </a:t>
                      </a:r>
                      <a:endParaRPr lang="th-TH" sz="1400" b="1" dirty="0"/>
                    </a:p>
                  </a:txBody>
                  <a:tcPr/>
                </a:tc>
                <a:tc>
                  <a:txBody>
                    <a:bodyPr/>
                    <a:lstStyle/>
                    <a:p>
                      <a:pPr marL="114300" indent="-114300">
                        <a:buFont typeface="Arial" panose="020B0604020202020204" pitchFamily="34" charset="0"/>
                        <a:buChar char="•"/>
                      </a:pPr>
                      <a:r>
                        <a:rPr lang="en-US" sz="1400" b="1" dirty="0"/>
                        <a:t>Reduction in mandatory contributions of employer to 5% and of employee to 4%</a:t>
                      </a:r>
                    </a:p>
                  </a:txBody>
                  <a:tcPr/>
                </a:tc>
                <a:tc>
                  <a:txBody>
                    <a:body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b="1"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4013238589"/>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t>- Utility Support</a:t>
                      </a:r>
                      <a:endParaRPr lang="th-TH" sz="1400" b="1" dirty="0"/>
                    </a:p>
                  </a:txBody>
                  <a:tcPr/>
                </a:tc>
                <a:tc>
                  <a:txBody>
                    <a:bodyPr/>
                    <a:lstStyle/>
                    <a:p>
                      <a:pPr marL="114300" indent="-114300">
                        <a:buFont typeface="Arial" panose="020B0604020202020204" pitchFamily="34" charset="0"/>
                        <a:buChar char="•"/>
                      </a:pPr>
                      <a:r>
                        <a:rPr lang="en-US" sz="1400" b="1" kern="1200" dirty="0">
                          <a:solidFill>
                            <a:schemeClr val="dk1"/>
                          </a:solidFill>
                          <a:latin typeface="+mn-lt"/>
                          <a:ea typeface="+mn-ea"/>
                          <a:cs typeface="+mn-cs"/>
                        </a:rPr>
                        <a:t>Reduction of electricity bills by 3% from Apr-Jun 2020</a:t>
                      </a:r>
                    </a:p>
                    <a:p>
                      <a:pPr marL="114300" indent="-114300">
                        <a:buFont typeface="Arial" panose="020B0604020202020204" pitchFamily="34" charset="0"/>
                        <a:buChar char="•"/>
                      </a:pPr>
                      <a:r>
                        <a:rPr lang="en-US" sz="1400" b="1" kern="1200" dirty="0">
                          <a:solidFill>
                            <a:schemeClr val="dk1"/>
                          </a:solidFill>
                          <a:latin typeface="+mn-lt"/>
                          <a:ea typeface="+mn-ea"/>
                          <a:cs typeface="+mn-cs"/>
                        </a:rPr>
                        <a:t>Reduction of water bills by 3% from May-Jul 2020 </a:t>
                      </a:r>
                    </a:p>
                  </a:txBody>
                  <a:tcPr/>
                </a:tc>
                <a:tc>
                  <a:txBody>
                    <a:bodyPr/>
                    <a:lstStyle/>
                    <a:p>
                      <a:r>
                        <a:rPr lang="en-US" sz="1400" b="1" dirty="0"/>
                        <a:t>relieving household burdens from lockdown at home and supporting citizen to stay at home</a:t>
                      </a:r>
                      <a:endParaRPr lang="th-TH" sz="1400" b="1"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830004856"/>
                  </a:ext>
                </a:extLst>
              </a:tr>
            </a:tbl>
          </a:graphicData>
        </a:graphic>
      </p:graphicFrame>
      <p:sp>
        <p:nvSpPr>
          <p:cNvPr id="9" name="TextBox 8">
            <a:extLst>
              <a:ext uri="{FF2B5EF4-FFF2-40B4-BE49-F238E27FC236}">
                <a16:creationId xmlns:a16="http://schemas.microsoft.com/office/drawing/2014/main" id="{E104B9FC-ACDE-49AA-9BCE-10D3B4CF6D05}"/>
              </a:ext>
            </a:extLst>
          </p:cNvPr>
          <p:cNvSpPr txBox="1"/>
          <p:nvPr/>
        </p:nvSpPr>
        <p:spPr>
          <a:xfrm>
            <a:off x="91440" y="633730"/>
            <a:ext cx="4440118" cy="461665"/>
          </a:xfrm>
          <a:prstGeom prst="rect">
            <a:avLst/>
          </a:prstGeom>
          <a:noFill/>
        </p:spPr>
        <p:txBody>
          <a:bodyPr wrap="square" rtlCol="0">
            <a:spAutoFit/>
          </a:bodyPr>
          <a:lstStyle/>
          <a:p>
            <a:r>
              <a:rPr lang="en-US" sz="2400" b="1" u="sng" dirty="0">
                <a:effectLst>
                  <a:outerShdw blurRad="38100" dist="38100" dir="2700000" algn="tl">
                    <a:srgbClr val="000000">
                      <a:alpha val="43137"/>
                    </a:srgbClr>
                  </a:outerShdw>
                </a:effectLst>
              </a:rPr>
              <a:t>2. Social protection</a:t>
            </a:r>
            <a:endParaRPr lang="th-TH" sz="2400" b="1" u="sng" dirty="0">
              <a:effectLst>
                <a:outerShdw blurRad="38100" dist="38100" dir="2700000" algn="tl">
                  <a:srgbClr val="000000">
                    <a:alpha val="43137"/>
                  </a:srgbClr>
                </a:outerShdw>
              </a:effectLst>
            </a:endParaRPr>
          </a:p>
        </p:txBody>
      </p:sp>
      <p:grpSp>
        <p:nvGrpSpPr>
          <p:cNvPr id="5" name="Group 4">
            <a:extLst>
              <a:ext uri="{FF2B5EF4-FFF2-40B4-BE49-F238E27FC236}">
                <a16:creationId xmlns:a16="http://schemas.microsoft.com/office/drawing/2014/main" id="{DAAE91F5-48A0-4BD3-AC13-78E946B2AAD9}"/>
              </a:ext>
            </a:extLst>
          </p:cNvPr>
          <p:cNvGrpSpPr/>
          <p:nvPr/>
        </p:nvGrpSpPr>
        <p:grpSpPr>
          <a:xfrm>
            <a:off x="6291984" y="1492728"/>
            <a:ext cx="363522" cy="1844914"/>
            <a:chOff x="6291984" y="1332708"/>
            <a:chExt cx="363522" cy="1844914"/>
          </a:xfrm>
        </p:grpSpPr>
        <p:grpSp>
          <p:nvGrpSpPr>
            <p:cNvPr id="7" name="Group 6">
              <a:extLst>
                <a:ext uri="{FF2B5EF4-FFF2-40B4-BE49-F238E27FC236}">
                  <a16:creationId xmlns:a16="http://schemas.microsoft.com/office/drawing/2014/main" id="{C10990B0-A475-44B3-A752-1AF99EFEB458}"/>
                </a:ext>
              </a:extLst>
            </p:cNvPr>
            <p:cNvGrpSpPr/>
            <p:nvPr/>
          </p:nvGrpSpPr>
          <p:grpSpPr>
            <a:xfrm>
              <a:off x="6294223" y="1332708"/>
              <a:ext cx="361283" cy="182880"/>
              <a:chOff x="6265930" y="1570847"/>
              <a:chExt cx="361283" cy="182880"/>
            </a:xfrm>
          </p:grpSpPr>
          <p:pic>
            <p:nvPicPr>
              <p:cNvPr id="3" name="Graphic 2" descr="Badge Follow">
                <a:extLst>
                  <a:ext uri="{FF2B5EF4-FFF2-40B4-BE49-F238E27FC236}">
                    <a16:creationId xmlns:a16="http://schemas.microsoft.com/office/drawing/2014/main" id="{D8746C1F-17AD-4C8C-BDE8-9871015434B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65930" y="1570847"/>
                <a:ext cx="182880" cy="182880"/>
              </a:xfrm>
              <a:prstGeom prst="rect">
                <a:avLst/>
              </a:prstGeom>
            </p:spPr>
          </p:pic>
          <p:pic>
            <p:nvPicPr>
              <p:cNvPr id="8" name="Graphic 7" descr="Badge Follow">
                <a:extLst>
                  <a:ext uri="{FF2B5EF4-FFF2-40B4-BE49-F238E27FC236}">
                    <a16:creationId xmlns:a16="http://schemas.microsoft.com/office/drawing/2014/main" id="{A320DDA6-1257-4BEB-B901-B68CB04DEF64}"/>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44333" y="1570847"/>
                <a:ext cx="182880" cy="182880"/>
              </a:xfrm>
              <a:prstGeom prst="rect">
                <a:avLst/>
              </a:prstGeom>
            </p:spPr>
          </p:pic>
        </p:grpSp>
        <p:grpSp>
          <p:nvGrpSpPr>
            <p:cNvPr id="13" name="Group 12">
              <a:extLst>
                <a:ext uri="{FF2B5EF4-FFF2-40B4-BE49-F238E27FC236}">
                  <a16:creationId xmlns:a16="http://schemas.microsoft.com/office/drawing/2014/main" id="{F66681BF-5DD1-4000-9FE9-52C0F1784075}"/>
                </a:ext>
              </a:extLst>
            </p:cNvPr>
            <p:cNvGrpSpPr/>
            <p:nvPr/>
          </p:nvGrpSpPr>
          <p:grpSpPr>
            <a:xfrm>
              <a:off x="6294223" y="2101536"/>
              <a:ext cx="361283" cy="182880"/>
              <a:chOff x="6265930" y="1570847"/>
              <a:chExt cx="361283" cy="182880"/>
            </a:xfrm>
          </p:grpSpPr>
          <p:pic>
            <p:nvPicPr>
              <p:cNvPr id="14" name="Graphic 13" descr="Badge Follow">
                <a:extLst>
                  <a:ext uri="{FF2B5EF4-FFF2-40B4-BE49-F238E27FC236}">
                    <a16:creationId xmlns:a16="http://schemas.microsoft.com/office/drawing/2014/main" id="{856E837E-5243-4F19-884D-55609FF5B34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65930" y="1570847"/>
                <a:ext cx="182880" cy="182880"/>
              </a:xfrm>
              <a:prstGeom prst="rect">
                <a:avLst/>
              </a:prstGeom>
            </p:spPr>
          </p:pic>
          <p:pic>
            <p:nvPicPr>
              <p:cNvPr id="15" name="Graphic 14" descr="Badge Follow">
                <a:extLst>
                  <a:ext uri="{FF2B5EF4-FFF2-40B4-BE49-F238E27FC236}">
                    <a16:creationId xmlns:a16="http://schemas.microsoft.com/office/drawing/2014/main" id="{E8C67581-A4CD-4AB7-930B-DE2D63354E04}"/>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44333" y="1570847"/>
                <a:ext cx="182880" cy="182880"/>
              </a:xfrm>
              <a:prstGeom prst="rect">
                <a:avLst/>
              </a:prstGeom>
            </p:spPr>
          </p:pic>
        </p:grpSp>
        <p:grpSp>
          <p:nvGrpSpPr>
            <p:cNvPr id="16" name="Group 15">
              <a:extLst>
                <a:ext uri="{FF2B5EF4-FFF2-40B4-BE49-F238E27FC236}">
                  <a16:creationId xmlns:a16="http://schemas.microsoft.com/office/drawing/2014/main" id="{43F055F8-2996-4407-AFF9-8039E4E622C9}"/>
                </a:ext>
              </a:extLst>
            </p:cNvPr>
            <p:cNvGrpSpPr/>
            <p:nvPr/>
          </p:nvGrpSpPr>
          <p:grpSpPr>
            <a:xfrm>
              <a:off x="6291984" y="2994742"/>
              <a:ext cx="361283" cy="182880"/>
              <a:chOff x="6265930" y="1570847"/>
              <a:chExt cx="361283" cy="182880"/>
            </a:xfrm>
          </p:grpSpPr>
          <p:pic>
            <p:nvPicPr>
              <p:cNvPr id="17" name="Graphic 16" descr="Badge Follow">
                <a:extLst>
                  <a:ext uri="{FF2B5EF4-FFF2-40B4-BE49-F238E27FC236}">
                    <a16:creationId xmlns:a16="http://schemas.microsoft.com/office/drawing/2014/main" id="{61BEE34C-0D79-456A-9E9B-3F360648430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65930" y="1570847"/>
                <a:ext cx="182880" cy="182880"/>
              </a:xfrm>
              <a:prstGeom prst="rect">
                <a:avLst/>
              </a:prstGeom>
            </p:spPr>
          </p:pic>
          <p:pic>
            <p:nvPicPr>
              <p:cNvPr id="18" name="Graphic 17" descr="Badge Follow">
                <a:extLst>
                  <a:ext uri="{FF2B5EF4-FFF2-40B4-BE49-F238E27FC236}">
                    <a16:creationId xmlns:a16="http://schemas.microsoft.com/office/drawing/2014/main" id="{E86F3982-DAE4-488D-B5F1-ADA2C1B032F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44333" y="1570847"/>
                <a:ext cx="182880" cy="182880"/>
              </a:xfrm>
              <a:prstGeom prst="rect">
                <a:avLst/>
              </a:prstGeom>
            </p:spPr>
          </p:pic>
        </p:grpSp>
      </p:grpSp>
    </p:spTree>
    <p:extLst>
      <p:ext uri="{BB962C8B-B14F-4D97-AF65-F5344CB8AC3E}">
        <p14:creationId xmlns:p14="http://schemas.microsoft.com/office/powerpoint/2010/main" val="38667803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fld id="{2BBA52F3-BB87-47C9-8F58-716823F9E311}" type="slidenum">
              <a:rPr lang="th-TH" smtClean="0">
                <a:solidFill>
                  <a:prstClr val="black"/>
                </a:solidFill>
              </a:rPr>
              <a:pPr/>
              <a:t>19</a:t>
            </a:fld>
            <a:endParaRPr lang="th-TH" dirty="0">
              <a:solidFill>
                <a:prstClr val="black"/>
              </a:solidFill>
            </a:endParaRPr>
          </a:p>
        </p:txBody>
      </p:sp>
      <p:sp>
        <p:nvSpPr>
          <p:cNvPr id="40" name="TextBox 39">
            <a:extLst>
              <a:ext uri="{FF2B5EF4-FFF2-40B4-BE49-F238E27FC236}">
                <a16:creationId xmlns:a16="http://schemas.microsoft.com/office/drawing/2014/main" id="{615FA95E-0F2C-4059-942C-C9E26CC3CEFE}"/>
              </a:ext>
            </a:extLst>
          </p:cNvPr>
          <p:cNvSpPr txBox="1"/>
          <p:nvPr/>
        </p:nvSpPr>
        <p:spPr>
          <a:xfrm>
            <a:off x="682524" y="102392"/>
            <a:ext cx="6030696" cy="461665"/>
          </a:xfrm>
          <a:prstGeom prst="rect">
            <a:avLst/>
          </a:prstGeom>
          <a:noFill/>
        </p:spPr>
        <p:txBody>
          <a:bodyPr wrap="square" rtlCol="0">
            <a:spAutoFit/>
          </a:bodyPr>
          <a:lstStyle/>
          <a:p>
            <a:pPr algn="r"/>
            <a:r>
              <a:rPr lang="en-US" sz="2400" b="1" dirty="0"/>
              <a:t>Policy response and its impact (cont.)</a:t>
            </a:r>
          </a:p>
        </p:txBody>
      </p:sp>
      <p:graphicFrame>
        <p:nvGraphicFramePr>
          <p:cNvPr id="2" name="Table 2">
            <a:extLst>
              <a:ext uri="{FF2B5EF4-FFF2-40B4-BE49-F238E27FC236}">
                <a16:creationId xmlns:a16="http://schemas.microsoft.com/office/drawing/2014/main" id="{D3456703-B442-4C8C-990F-B8B33844B94A}"/>
              </a:ext>
            </a:extLst>
          </p:cNvPr>
          <p:cNvGraphicFramePr>
            <a:graphicFrameLocks noGrp="1"/>
          </p:cNvGraphicFramePr>
          <p:nvPr>
            <p:extLst>
              <p:ext uri="{D42A27DB-BD31-4B8C-83A1-F6EECF244321}">
                <p14:modId xmlns:p14="http://schemas.microsoft.com/office/powerpoint/2010/main" val="3635323997"/>
              </p:ext>
            </p:extLst>
          </p:nvPr>
        </p:nvGraphicFramePr>
        <p:xfrm>
          <a:off x="91440" y="1033663"/>
          <a:ext cx="6675120" cy="3632200"/>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2683794621"/>
                    </a:ext>
                  </a:extLst>
                </a:gridCol>
                <a:gridCol w="2286000">
                  <a:extLst>
                    <a:ext uri="{9D8B030D-6E8A-4147-A177-3AD203B41FA5}">
                      <a16:colId xmlns:a16="http://schemas.microsoft.com/office/drawing/2014/main" val="1415210939"/>
                    </a:ext>
                  </a:extLst>
                </a:gridCol>
                <a:gridCol w="2011680">
                  <a:extLst>
                    <a:ext uri="{9D8B030D-6E8A-4147-A177-3AD203B41FA5}">
                      <a16:colId xmlns:a16="http://schemas.microsoft.com/office/drawing/2014/main" val="3936470478"/>
                    </a:ext>
                  </a:extLst>
                </a:gridCol>
                <a:gridCol w="548640">
                  <a:extLst>
                    <a:ext uri="{9D8B030D-6E8A-4147-A177-3AD203B41FA5}">
                      <a16:colId xmlns:a16="http://schemas.microsoft.com/office/drawing/2014/main" val="1606535095"/>
                    </a:ext>
                  </a:extLst>
                </a:gridCol>
                <a:gridCol w="548640">
                  <a:extLst>
                    <a:ext uri="{9D8B030D-6E8A-4147-A177-3AD203B41FA5}">
                      <a16:colId xmlns:a16="http://schemas.microsoft.com/office/drawing/2014/main" val="3817212538"/>
                    </a:ext>
                  </a:extLst>
                </a:gridCol>
              </a:tblGrid>
              <a:tr h="370840">
                <a:tc>
                  <a:txBody>
                    <a:bodyPr/>
                    <a:lstStyle/>
                    <a:p>
                      <a:pPr algn="ctr"/>
                      <a:r>
                        <a:rPr lang="en-US" sz="1600" dirty="0"/>
                        <a:t>Measures</a:t>
                      </a:r>
                      <a:endParaRPr lang="th-TH" sz="16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263241">
                <a:tc>
                  <a:txBody>
                    <a:bodyPr/>
                    <a:lstStyle/>
                    <a:p>
                      <a:r>
                        <a:rPr lang="en-US" sz="1400" b="1" dirty="0"/>
                        <a:t>- Food-sharing Projects (Pun Suk Cabinet)</a:t>
                      </a:r>
                    </a:p>
                  </a:txBody>
                  <a:tcPr/>
                </a:tc>
                <a:tc>
                  <a:txBody>
                    <a:bodyPr/>
                    <a:lstStyle/>
                    <a:p>
                      <a:pPr marL="114300" indent="-114300">
                        <a:buFont typeface="Arial" panose="020B0604020202020204" pitchFamily="34" charset="0"/>
                        <a:buChar char="•"/>
                      </a:pPr>
                      <a:r>
                        <a:rPr lang="en-US" sz="1400" b="1" dirty="0"/>
                        <a:t>Food and necessary products were donated and put into Pun Suk Cabinets around Thailand initiated by Thais to help someone who may lost their job or income </a:t>
                      </a:r>
                    </a:p>
                  </a:txBody>
                  <a:tcPr/>
                </a:tc>
                <a:tc>
                  <a:txBody>
                    <a:bodyPr/>
                    <a:lstStyle/>
                    <a:p>
                      <a:pPr marL="0" indent="0">
                        <a:buFont typeface="Arial" panose="020B0604020202020204" pitchFamily="34" charset="0"/>
                        <a:buNone/>
                      </a:pPr>
                      <a:endParaRPr lang="en-US" sz="1400" b="1" dirty="0">
                        <a:solidFill>
                          <a:srgbClr val="FF0000"/>
                        </a:solidFill>
                      </a:endParaRPr>
                    </a:p>
                  </a:txBody>
                  <a:tcPr/>
                </a:tc>
                <a:tc>
                  <a:txBody>
                    <a:bodyPr/>
                    <a:lstStyle/>
                    <a:p>
                      <a:endParaRPr lang="en-US" sz="1400" b="1" dirty="0"/>
                    </a:p>
                  </a:txBody>
                  <a:tcPr/>
                </a:tc>
                <a:tc>
                  <a:txBody>
                    <a:bodyPr/>
                    <a:lstStyle/>
                    <a:p>
                      <a:endParaRPr lang="en-US" sz="1400" b="1" dirty="0"/>
                    </a:p>
                  </a:txBody>
                  <a:tcPr/>
                </a:tc>
                <a:extLst>
                  <a:ext uri="{0D108BD9-81ED-4DB2-BD59-A6C34878D82A}">
                    <a16:rowId xmlns:a16="http://schemas.microsoft.com/office/drawing/2014/main" val="601373906"/>
                  </a:ext>
                </a:extLst>
              </a:tr>
              <a:tr h="370840">
                <a:tc>
                  <a:txBody>
                    <a:bodyPr/>
                    <a:lstStyle/>
                    <a:p>
                      <a:r>
                        <a:rPr lang="en-US" sz="1400" b="1" dirty="0"/>
                        <a:t>- Health Fundraising</a:t>
                      </a:r>
                      <a:endParaRPr lang="th-TH" sz="1400" b="1" dirty="0"/>
                    </a:p>
                  </a:txBody>
                  <a:tcPr/>
                </a:tc>
                <a:tc>
                  <a:txBody>
                    <a:bodyPr/>
                    <a:lstStyle/>
                    <a:p>
                      <a:pPr marL="0" indent="0">
                        <a:buFont typeface="Arial" panose="020B0604020202020204" pitchFamily="34" charset="0"/>
                        <a:buNone/>
                      </a:pPr>
                      <a:r>
                        <a:rPr lang="en-US" sz="1400" b="1" dirty="0"/>
                        <a:t>For example,</a:t>
                      </a:r>
                    </a:p>
                    <a:p>
                      <a:pPr marL="114300" indent="-114300">
                        <a:buFont typeface="Arial" panose="020B0604020202020204" pitchFamily="34" charset="0"/>
                        <a:buChar char="•"/>
                      </a:pPr>
                      <a:r>
                        <a:rPr lang="en-US" sz="1400" b="1" dirty="0"/>
                        <a:t>Business fundraising rallies </a:t>
                      </a:r>
                    </a:p>
                    <a:p>
                      <a:pPr marL="114300" indent="-114300">
                        <a:buFont typeface="Arial" panose="020B0604020202020204" pitchFamily="34" charset="0"/>
                        <a:buChar char="•"/>
                      </a:pPr>
                      <a:r>
                        <a:rPr lang="en-US" sz="1400" b="1" dirty="0"/>
                        <a:t>Citizen Donations via Online Platform</a:t>
                      </a:r>
                    </a:p>
                    <a:p>
                      <a:pPr marL="114300" indent="-114300">
                        <a:buFont typeface="Arial" panose="020B0604020202020204" pitchFamily="34" charset="0"/>
                        <a:buChar char="•"/>
                      </a:pPr>
                      <a:r>
                        <a:rPr lang="en-US" sz="1400" b="1" dirty="0"/>
                        <a:t>Charity Groups</a:t>
                      </a:r>
                    </a:p>
                  </a:txBody>
                  <a:tcPr/>
                </a:tc>
                <a:tc>
                  <a:txBody>
                    <a:body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dirty="0"/>
                        <a:t>This measure can alleviate the impact on people immediately</a:t>
                      </a:r>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4013238589"/>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t>- Disinfection Measures by Businesses</a:t>
                      </a:r>
                      <a:endParaRPr lang="th-TH" sz="1400" b="1" dirty="0"/>
                    </a:p>
                  </a:txBody>
                  <a:tcPr/>
                </a:tc>
                <a:tc>
                  <a:txBody>
                    <a:bodyPr/>
                    <a:lstStyle/>
                    <a:p>
                      <a:pPr marL="114300" indent="-114300">
                        <a:buFont typeface="Arial" panose="020B0604020202020204" pitchFamily="34" charset="0"/>
                        <a:buChar char="•"/>
                      </a:pPr>
                      <a:r>
                        <a:rPr lang="en-US" sz="1400" b="1" kern="1200" dirty="0">
                          <a:solidFill>
                            <a:schemeClr val="dk1"/>
                          </a:solidFill>
                          <a:latin typeface="+mn-lt"/>
                          <a:ea typeface="+mn-ea"/>
                          <a:cs typeface="+mn-cs"/>
                        </a:rPr>
                        <a:t>Temperature check and alcohol gel provision to the customers</a:t>
                      </a:r>
                    </a:p>
                  </a:txBody>
                  <a:tcPr/>
                </a:tc>
                <a:tc>
                  <a:txBody>
                    <a:bodyPr/>
                    <a:lstStyle/>
                    <a:p>
                      <a:r>
                        <a:rPr lang="en-US" sz="1400" b="1" dirty="0"/>
                        <a:t>This measure relevant to business measures identified by Gov’t</a:t>
                      </a:r>
                      <a:endParaRPr lang="th-TH" sz="1400" b="1" dirty="0"/>
                    </a:p>
                  </a:txBody>
                  <a:tcPr/>
                </a:tc>
                <a:tc>
                  <a:txBody>
                    <a:bodyPr/>
                    <a:lstStyle/>
                    <a:p>
                      <a:endParaRPr lang="th-TH" sz="1400" dirty="0"/>
                    </a:p>
                  </a:txBody>
                  <a:tcPr/>
                </a:tc>
                <a:tc>
                  <a:txBody>
                    <a:bodyPr/>
                    <a:lstStyle/>
                    <a:p>
                      <a:endParaRPr lang="th-TH" sz="1400" dirty="0"/>
                    </a:p>
                  </a:txBody>
                  <a:tcPr/>
                </a:tc>
                <a:extLst>
                  <a:ext uri="{0D108BD9-81ED-4DB2-BD59-A6C34878D82A}">
                    <a16:rowId xmlns:a16="http://schemas.microsoft.com/office/drawing/2014/main" val="830004856"/>
                  </a:ext>
                </a:extLst>
              </a:tr>
            </a:tbl>
          </a:graphicData>
        </a:graphic>
      </p:graphicFrame>
      <p:sp>
        <p:nvSpPr>
          <p:cNvPr id="9" name="TextBox 8">
            <a:extLst>
              <a:ext uri="{FF2B5EF4-FFF2-40B4-BE49-F238E27FC236}">
                <a16:creationId xmlns:a16="http://schemas.microsoft.com/office/drawing/2014/main" id="{E104B9FC-ACDE-49AA-9BCE-10D3B4CF6D05}"/>
              </a:ext>
            </a:extLst>
          </p:cNvPr>
          <p:cNvSpPr txBox="1"/>
          <p:nvPr/>
        </p:nvSpPr>
        <p:spPr>
          <a:xfrm>
            <a:off x="91440" y="633730"/>
            <a:ext cx="4440118" cy="461665"/>
          </a:xfrm>
          <a:prstGeom prst="rect">
            <a:avLst/>
          </a:prstGeom>
          <a:noFill/>
        </p:spPr>
        <p:txBody>
          <a:bodyPr wrap="square" rtlCol="0">
            <a:spAutoFit/>
          </a:bodyPr>
          <a:lstStyle/>
          <a:p>
            <a:r>
              <a:rPr lang="en-US" sz="2400" b="1" u="sng" dirty="0">
                <a:effectLst>
                  <a:outerShdw blurRad="38100" dist="38100" dir="2700000" algn="tl">
                    <a:srgbClr val="000000">
                      <a:alpha val="43137"/>
                    </a:srgbClr>
                  </a:outerShdw>
                </a:effectLst>
              </a:rPr>
              <a:t>3. Citizen Response</a:t>
            </a:r>
            <a:endParaRPr lang="th-TH" sz="2400" b="1" u="sng" dirty="0">
              <a:effectLst>
                <a:outerShdw blurRad="38100" dist="38100" dir="2700000" algn="tl">
                  <a:srgbClr val="000000">
                    <a:alpha val="43137"/>
                  </a:srgbClr>
                </a:outerShdw>
              </a:effectLst>
            </a:endParaRPr>
          </a:p>
        </p:txBody>
      </p:sp>
      <p:pic>
        <p:nvPicPr>
          <p:cNvPr id="10" name="Graphic 9" descr="Badge Follow">
            <a:extLst>
              <a:ext uri="{FF2B5EF4-FFF2-40B4-BE49-F238E27FC236}">
                <a16:creationId xmlns:a16="http://schemas.microsoft.com/office/drawing/2014/main" id="{95D04A28-BD1C-4C91-8AD0-9C40DC818A8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20484" y="4018397"/>
            <a:ext cx="182880" cy="182880"/>
          </a:xfrm>
          <a:prstGeom prst="rect">
            <a:avLst/>
          </a:prstGeom>
        </p:spPr>
      </p:pic>
      <p:pic>
        <p:nvPicPr>
          <p:cNvPr id="11" name="Graphic 10" descr="Badge Follow">
            <a:extLst>
              <a:ext uri="{FF2B5EF4-FFF2-40B4-BE49-F238E27FC236}">
                <a16:creationId xmlns:a16="http://schemas.microsoft.com/office/drawing/2014/main" id="{4631244D-92BD-43F9-9D5B-6AEC10B4769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98887" y="4018397"/>
            <a:ext cx="182880" cy="182880"/>
          </a:xfrm>
          <a:prstGeom prst="rect">
            <a:avLst/>
          </a:prstGeom>
        </p:spPr>
      </p:pic>
    </p:spTree>
    <p:extLst>
      <p:ext uri="{BB962C8B-B14F-4D97-AF65-F5344CB8AC3E}">
        <p14:creationId xmlns:p14="http://schemas.microsoft.com/office/powerpoint/2010/main" val="2217443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E82C2EF-5428-42BF-8340-FC86E0674BD2}"/>
              </a:ext>
            </a:extLst>
          </p:cNvPr>
          <p:cNvSpPr>
            <a:spLocks noGrp="1"/>
          </p:cNvSpPr>
          <p:nvPr>
            <p:ph type="sldNum" sz="quarter" idx="12"/>
          </p:nvPr>
        </p:nvSpPr>
        <p:spPr/>
        <p:txBody>
          <a:bodyPr/>
          <a:lstStyle/>
          <a:p>
            <a:fld id="{B2352A46-D093-44AB-96D7-6C580A5CAC58}" type="slidenum">
              <a:rPr lang="th-TH" smtClean="0"/>
              <a:t>2</a:t>
            </a:fld>
            <a:endParaRPr lang="th-TH"/>
          </a:p>
        </p:txBody>
      </p:sp>
      <p:sp>
        <p:nvSpPr>
          <p:cNvPr id="3" name="Text Placeholder 3">
            <a:extLst>
              <a:ext uri="{FF2B5EF4-FFF2-40B4-BE49-F238E27FC236}">
                <a16:creationId xmlns:a16="http://schemas.microsoft.com/office/drawing/2014/main" id="{DA461A36-BA9F-4A9D-816C-3E8EC6CB1062}"/>
              </a:ext>
            </a:extLst>
          </p:cNvPr>
          <p:cNvSpPr txBox="1">
            <a:spLocks/>
          </p:cNvSpPr>
          <p:nvPr/>
        </p:nvSpPr>
        <p:spPr>
          <a:xfrm>
            <a:off x="1" y="0"/>
            <a:ext cx="2599138" cy="5143500"/>
          </a:xfrm>
          <a:prstGeom prst="rect">
            <a:avLst/>
          </a:prstGeom>
          <a:solidFill>
            <a:srgbClr val="7AB5D9"/>
          </a:solidFill>
        </p:spPr>
        <p:txBody>
          <a:bodyPr anchor="ctr"/>
          <a:lstStyle>
            <a:lvl1pPr marL="257175" indent="-257175" algn="l" defTabSz="685800" rtl="0" eaLnBrk="1" latinLnBrk="0" hangingPunct="1">
              <a:spcBef>
                <a:spcPct val="20000"/>
              </a:spcBef>
              <a:buFont typeface="Wingdings" pitchFamily="2" charset="2"/>
              <a:buChar char="§"/>
              <a:defRPr sz="2100" b="1" kern="1200">
                <a:solidFill>
                  <a:schemeClr val="tx1"/>
                </a:solidFill>
                <a:latin typeface="+mn-lt"/>
                <a:ea typeface="+mn-ea"/>
                <a:cs typeface="TH Sarabun New" panose="020B0500040200020003" pitchFamily="34" charset="-34"/>
              </a:defRPr>
            </a:lvl1pPr>
            <a:lvl2pPr marL="557213" indent="-214313" algn="l" defTabSz="685800" rtl="0" eaLnBrk="1" latinLnBrk="0" hangingPunct="1">
              <a:spcBef>
                <a:spcPct val="20000"/>
              </a:spcBef>
              <a:buFont typeface="Arial" pitchFamily="34" charset="0"/>
              <a:buChar char="•"/>
              <a:defRPr sz="2100" b="1" kern="1200">
                <a:solidFill>
                  <a:schemeClr val="tx1"/>
                </a:solidFill>
                <a:latin typeface="+mn-lt"/>
                <a:ea typeface="+mn-ea"/>
                <a:cs typeface="TH Sarabun New" panose="020B0500040200020003" pitchFamily="34" charset="-34"/>
              </a:defRPr>
            </a:lvl2pPr>
            <a:lvl3pPr marL="857250" indent="-171450" algn="l" defTabSz="685800" rtl="0" eaLnBrk="1" latinLnBrk="0" hangingPunct="1">
              <a:spcBef>
                <a:spcPct val="20000"/>
              </a:spcBef>
              <a:buSzPct val="85000"/>
              <a:buFont typeface="Browallia New" pitchFamily="34" charset="-34"/>
              <a:buChar char="–"/>
              <a:defRPr sz="2100" b="1" kern="1200">
                <a:solidFill>
                  <a:schemeClr val="tx1"/>
                </a:solidFill>
                <a:latin typeface="+mn-lt"/>
                <a:ea typeface="+mn-ea"/>
                <a:cs typeface="TH Sarabun New" panose="020B0500040200020003" pitchFamily="34" charset="-34"/>
              </a:defRPr>
            </a:lvl3pPr>
            <a:lvl4pPr marL="1200150" indent="-171450" algn="l" defTabSz="685800" rtl="0" eaLnBrk="1" latinLnBrk="0" hangingPunct="1">
              <a:spcBef>
                <a:spcPct val="20000"/>
              </a:spcBef>
              <a:buSzPct val="65000"/>
              <a:buFont typeface="Courier New" pitchFamily="49" charset="0"/>
              <a:buChar char="o"/>
              <a:defRPr sz="2100" b="1" kern="1200">
                <a:solidFill>
                  <a:schemeClr val="tx1"/>
                </a:solidFill>
                <a:latin typeface="+mn-lt"/>
                <a:ea typeface="+mn-ea"/>
                <a:cs typeface="TH Sarabun New" panose="020B0500040200020003" pitchFamily="34" charset="-34"/>
              </a:defRPr>
            </a:lvl4pPr>
            <a:lvl5pPr marL="1543050" indent="-171450" algn="l" defTabSz="685800" rtl="0" eaLnBrk="1" latinLnBrk="0" hangingPunct="1">
              <a:spcBef>
                <a:spcPct val="20000"/>
              </a:spcBef>
              <a:buFont typeface="Arial" pitchFamily="34" charset="0"/>
              <a:buChar char="»"/>
              <a:defRPr sz="2100" b="1" kern="1200">
                <a:solidFill>
                  <a:schemeClr val="tx1"/>
                </a:solidFill>
                <a:latin typeface="+mn-lt"/>
                <a:ea typeface="+mn-ea"/>
                <a:cs typeface="TH Sarabun New" panose="020B0500040200020003" pitchFamily="34" charset="-34"/>
              </a:defRPr>
            </a:lvl5pPr>
            <a:lvl6pPr marL="1885950" indent="-171450" algn="l" defTabSz="685800" rtl="0" eaLnBrk="1" latinLnBrk="0" hangingPunct="1">
              <a:spcBef>
                <a:spcPct val="20000"/>
              </a:spcBef>
              <a:buFont typeface="Arial" pitchFamily="34" charset="0"/>
              <a:buChar char="•"/>
              <a:defRPr sz="1500" kern="1200">
                <a:solidFill>
                  <a:schemeClr val="accent6">
                    <a:lumMod val="50000"/>
                  </a:schemeClr>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lgn="ctr">
              <a:buNone/>
            </a:pPr>
            <a:r>
              <a:rPr lang="en-US" sz="4000" dirty="0">
                <a:solidFill>
                  <a:schemeClr val="bg1"/>
                </a:solidFill>
                <a:effectLst>
                  <a:outerShdw blurRad="38100" dist="38100" dir="2700000" algn="tl">
                    <a:srgbClr val="000000">
                      <a:alpha val="43137"/>
                    </a:srgbClr>
                  </a:outerShdw>
                </a:effectLst>
              </a:rPr>
              <a:t>Key Messages</a:t>
            </a:r>
            <a:endParaRPr lang="th-TH" sz="4000" dirty="0">
              <a:solidFill>
                <a:schemeClr val="bg1"/>
              </a:solidFill>
              <a:effectLst>
                <a:outerShdw blurRad="38100" dist="38100" dir="2700000" algn="tl">
                  <a:srgbClr val="000000">
                    <a:alpha val="43137"/>
                  </a:srgbClr>
                </a:outerShdw>
              </a:effectLst>
            </a:endParaRPr>
          </a:p>
        </p:txBody>
      </p:sp>
      <p:sp>
        <p:nvSpPr>
          <p:cNvPr id="4" name="TextBox 3">
            <a:extLst>
              <a:ext uri="{FF2B5EF4-FFF2-40B4-BE49-F238E27FC236}">
                <a16:creationId xmlns:a16="http://schemas.microsoft.com/office/drawing/2014/main" id="{9784B84B-3EE6-47EC-B043-887FBC026381}"/>
              </a:ext>
            </a:extLst>
          </p:cNvPr>
          <p:cNvSpPr txBox="1"/>
          <p:nvPr/>
        </p:nvSpPr>
        <p:spPr>
          <a:xfrm>
            <a:off x="2676215" y="231932"/>
            <a:ext cx="4026802" cy="4478149"/>
          </a:xfrm>
          <a:prstGeom prst="rect">
            <a:avLst/>
          </a:prstGeom>
          <a:noFill/>
        </p:spPr>
        <p:txBody>
          <a:bodyPr wrap="square" rtlCol="0">
            <a:spAutoFit/>
          </a:bodyPr>
          <a:lstStyle/>
          <a:p>
            <a:pPr marL="233363" indent="-233363">
              <a:spcBef>
                <a:spcPts val="600"/>
              </a:spcBef>
              <a:buFont typeface="Arial" panose="020B0604020202020204" pitchFamily="34" charset="0"/>
              <a:buChar char="•"/>
            </a:pPr>
            <a:r>
              <a:rPr lang="en-US" sz="1800" b="1" dirty="0"/>
              <a:t>Thailand has been praised as one of the top countries that successfully contained the Covid-19 pandemic, yet the successful health policy has come with a high economic cost (a focus of the next webinar)</a:t>
            </a:r>
            <a:endParaRPr lang="en-US" sz="1800" b="1" dirty="0">
              <a:highlight>
                <a:srgbClr val="FFFF00"/>
              </a:highlight>
            </a:endParaRPr>
          </a:p>
          <a:p>
            <a:pPr marL="233363" indent="-233363">
              <a:spcBef>
                <a:spcPts val="600"/>
              </a:spcBef>
              <a:buFont typeface="Arial" panose="020B0604020202020204" pitchFamily="34" charset="0"/>
              <a:buChar char="•"/>
            </a:pPr>
            <a:r>
              <a:rPr lang="en-US" sz="1800" b="1" dirty="0"/>
              <a:t>Thailand responded immediately to COVID-19 pandemic,  with a combination of effective health measures.  </a:t>
            </a:r>
          </a:p>
          <a:p>
            <a:pPr marL="233363" indent="-233363">
              <a:spcBef>
                <a:spcPts val="600"/>
              </a:spcBef>
              <a:buFont typeface="Arial" panose="020B0604020202020204" pitchFamily="34" charset="0"/>
              <a:buChar char="•"/>
            </a:pPr>
            <a:r>
              <a:rPr lang="en-US" sz="1800" b="1" dirty="0"/>
              <a:t>After its success in flattening a curve of new infected case, the Gov’t has launched other measures to mitigate the impact such as economic measures, social protection. </a:t>
            </a:r>
          </a:p>
          <a:p>
            <a:pPr marL="233363" indent="-233363">
              <a:spcBef>
                <a:spcPts val="600"/>
              </a:spcBef>
              <a:buFont typeface="Arial" panose="020B0604020202020204" pitchFamily="34" charset="0"/>
              <a:buChar char="•"/>
            </a:pPr>
            <a:r>
              <a:rPr lang="en-US" sz="1800" b="1" dirty="0"/>
              <a:t>This webinar qualitatively explain the success of health policy measures and attempt to analyze the institutional factors behind the success.</a:t>
            </a:r>
          </a:p>
        </p:txBody>
      </p:sp>
    </p:spTree>
    <p:extLst>
      <p:ext uri="{BB962C8B-B14F-4D97-AF65-F5344CB8AC3E}">
        <p14:creationId xmlns:p14="http://schemas.microsoft.com/office/powerpoint/2010/main" val="1783388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9C1123F-531B-4EC8-B06D-573B69F23D88}"/>
              </a:ext>
            </a:extLst>
          </p:cNvPr>
          <p:cNvSpPr>
            <a:spLocks noGrp="1"/>
          </p:cNvSpPr>
          <p:nvPr>
            <p:ph type="sldNum" sz="quarter" idx="12"/>
          </p:nvPr>
        </p:nvSpPr>
        <p:spPr/>
        <p:txBody>
          <a:bodyPr/>
          <a:lstStyle/>
          <a:p>
            <a:fld id="{B2352A46-D093-44AB-96D7-6C580A5CAC58}" type="slidenum">
              <a:rPr lang="th-TH" smtClean="0"/>
              <a:t>20</a:t>
            </a:fld>
            <a:endParaRPr lang="th-TH"/>
          </a:p>
        </p:txBody>
      </p:sp>
      <p:sp>
        <p:nvSpPr>
          <p:cNvPr id="7" name="Title 1">
            <a:extLst>
              <a:ext uri="{FF2B5EF4-FFF2-40B4-BE49-F238E27FC236}">
                <a16:creationId xmlns:a16="http://schemas.microsoft.com/office/drawing/2014/main" id="{1B15970F-C791-4D9A-90AB-8CFB9FAF0F29}"/>
              </a:ext>
            </a:extLst>
          </p:cNvPr>
          <p:cNvSpPr txBox="1">
            <a:spLocks/>
          </p:cNvSpPr>
          <p:nvPr/>
        </p:nvSpPr>
        <p:spPr>
          <a:xfrm>
            <a:off x="1" y="1723697"/>
            <a:ext cx="6849148" cy="1156137"/>
          </a:xfrm>
          <a:prstGeom prst="rect">
            <a:avLst/>
          </a:prstGeom>
          <a:solidFill>
            <a:schemeClr val="accent1">
              <a:lumMod val="40000"/>
              <a:lumOff val="60000"/>
            </a:schemeClr>
          </a:solidFill>
        </p:spPr>
        <p:txBody>
          <a:bodyPr vert="horz" lIns="91440" tIns="45720" rIns="91440" bIns="45720" rtlCol="0" anchor="ctr">
            <a:normAutofit fontScale="92500" lnSpcReduction="20000"/>
          </a:bodyPr>
          <a:lstStyle>
            <a:lvl1pPr algn="ctr" defTabSz="685800" rtl="0" eaLnBrk="1" latinLnBrk="0" hangingPunct="1">
              <a:spcBef>
                <a:spcPct val="0"/>
              </a:spcBef>
              <a:buNone/>
              <a:defRPr sz="2700" b="1" kern="1200" cap="all">
                <a:solidFill>
                  <a:srgbClr val="1F4E6B"/>
                </a:solidFill>
                <a:latin typeface="+mj-lt"/>
                <a:ea typeface="+mj-ea"/>
                <a:cs typeface="TH Sarabun New" panose="020B0500040200020003" pitchFamily="34" charset="-34"/>
              </a:defRPr>
            </a:lvl1pPr>
          </a:lstStyle>
          <a:p>
            <a:r>
              <a:rPr lang="en-US" sz="2800" dirty="0">
                <a:solidFill>
                  <a:schemeClr val="accent1">
                    <a:lumMod val="50000"/>
                  </a:schemeClr>
                </a:solidFill>
                <a:effectLst>
                  <a:outerShdw blurRad="38100" dist="38100" dir="2700000" algn="tl">
                    <a:srgbClr val="000000">
                      <a:alpha val="43137"/>
                    </a:srgbClr>
                  </a:outerShdw>
                </a:effectLst>
              </a:rPr>
              <a:t>5. How did Thailand contain Covid-19? </a:t>
            </a:r>
            <a:br>
              <a:rPr lang="en-US" sz="2800" dirty="0">
                <a:solidFill>
                  <a:schemeClr val="accent1">
                    <a:lumMod val="50000"/>
                  </a:schemeClr>
                </a:solidFill>
                <a:effectLst>
                  <a:outerShdw blurRad="38100" dist="38100" dir="2700000" algn="tl">
                    <a:srgbClr val="000000">
                      <a:alpha val="43137"/>
                    </a:srgbClr>
                  </a:outerShdw>
                </a:effectLst>
              </a:rPr>
            </a:br>
            <a:r>
              <a:rPr lang="en-US" sz="2800" dirty="0">
                <a:solidFill>
                  <a:schemeClr val="accent1">
                    <a:lumMod val="50000"/>
                  </a:schemeClr>
                </a:solidFill>
                <a:effectLst>
                  <a:outerShdw blurRad="38100" dist="38100" dir="2700000" algn="tl">
                    <a:srgbClr val="000000">
                      <a:alpha val="43137"/>
                    </a:srgbClr>
                  </a:outerShdw>
                </a:effectLst>
              </a:rPr>
              <a:t>A qualitative assessment of efficiency </a:t>
            </a:r>
            <a:br>
              <a:rPr lang="en-US" sz="2800" dirty="0">
                <a:solidFill>
                  <a:schemeClr val="accent1">
                    <a:lumMod val="50000"/>
                  </a:schemeClr>
                </a:solidFill>
                <a:effectLst>
                  <a:outerShdw blurRad="38100" dist="38100" dir="2700000" algn="tl">
                    <a:srgbClr val="000000">
                      <a:alpha val="43137"/>
                    </a:srgbClr>
                  </a:outerShdw>
                </a:effectLst>
              </a:rPr>
            </a:br>
            <a:r>
              <a:rPr lang="en-US" sz="2800" dirty="0">
                <a:solidFill>
                  <a:schemeClr val="accent1">
                    <a:lumMod val="50000"/>
                  </a:schemeClr>
                </a:solidFill>
                <a:effectLst>
                  <a:outerShdw blurRad="38100" dist="38100" dir="2700000" algn="tl">
                    <a:srgbClr val="000000">
                      <a:alpha val="43137"/>
                    </a:srgbClr>
                  </a:outerShdw>
                </a:effectLst>
              </a:rPr>
              <a:t>of </a:t>
            </a:r>
            <a:r>
              <a:rPr lang="en-US" sz="2800" u="sng" dirty="0">
                <a:solidFill>
                  <a:schemeClr val="accent1">
                    <a:lumMod val="50000"/>
                  </a:schemeClr>
                </a:solidFill>
                <a:effectLst>
                  <a:outerShdw blurRad="38100" dist="38100" dir="2700000" algn="tl">
                    <a:srgbClr val="000000">
                      <a:alpha val="43137"/>
                    </a:srgbClr>
                  </a:outerShdw>
                </a:effectLst>
              </a:rPr>
              <a:t>health measures</a:t>
            </a:r>
          </a:p>
        </p:txBody>
      </p:sp>
    </p:spTree>
    <p:extLst>
      <p:ext uri="{BB962C8B-B14F-4D97-AF65-F5344CB8AC3E}">
        <p14:creationId xmlns:p14="http://schemas.microsoft.com/office/powerpoint/2010/main" val="1525784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21</a:t>
            </a:fld>
            <a:endParaRPr lang="th-TH">
              <a:solidFill>
                <a:prstClr val="black"/>
              </a:solidFill>
            </a:endParaRPr>
          </a:p>
        </p:txBody>
      </p:sp>
      <p:graphicFrame>
        <p:nvGraphicFramePr>
          <p:cNvPr id="15" name="Table 2">
            <a:extLst>
              <a:ext uri="{FF2B5EF4-FFF2-40B4-BE49-F238E27FC236}">
                <a16:creationId xmlns:a16="http://schemas.microsoft.com/office/drawing/2014/main" id="{544886FF-C1FE-4044-AA82-D5C3D19F403D}"/>
              </a:ext>
            </a:extLst>
          </p:cNvPr>
          <p:cNvGraphicFramePr>
            <a:graphicFrameLocks noGrp="1"/>
          </p:cNvGraphicFramePr>
          <p:nvPr>
            <p:extLst>
              <p:ext uri="{D42A27DB-BD31-4B8C-83A1-F6EECF244321}">
                <p14:modId xmlns:p14="http://schemas.microsoft.com/office/powerpoint/2010/main" val="3876284437"/>
              </p:ext>
            </p:extLst>
          </p:nvPr>
        </p:nvGraphicFramePr>
        <p:xfrm>
          <a:off x="89386" y="980501"/>
          <a:ext cx="6667717" cy="3992880"/>
        </p:xfrm>
        <a:graphic>
          <a:graphicData uri="http://schemas.openxmlformats.org/drawingml/2006/table">
            <a:tbl>
              <a:tblPr firstRow="1" bandRow="1">
                <a:tableStyleId>{B301B821-A1FF-4177-AEE7-76D212191A09}</a:tableStyleId>
              </a:tblPr>
              <a:tblGrid>
                <a:gridCol w="1296931">
                  <a:extLst>
                    <a:ext uri="{9D8B030D-6E8A-4147-A177-3AD203B41FA5}">
                      <a16:colId xmlns:a16="http://schemas.microsoft.com/office/drawing/2014/main" val="2683794621"/>
                    </a:ext>
                  </a:extLst>
                </a:gridCol>
                <a:gridCol w="2241591">
                  <a:extLst>
                    <a:ext uri="{9D8B030D-6E8A-4147-A177-3AD203B41FA5}">
                      <a16:colId xmlns:a16="http://schemas.microsoft.com/office/drawing/2014/main" val="1378284032"/>
                    </a:ext>
                  </a:extLst>
                </a:gridCol>
                <a:gridCol w="2031915">
                  <a:extLst>
                    <a:ext uri="{9D8B030D-6E8A-4147-A177-3AD203B41FA5}">
                      <a16:colId xmlns:a16="http://schemas.microsoft.com/office/drawing/2014/main" val="319423085"/>
                    </a:ext>
                  </a:extLst>
                </a:gridCol>
                <a:gridCol w="548640">
                  <a:extLst>
                    <a:ext uri="{9D8B030D-6E8A-4147-A177-3AD203B41FA5}">
                      <a16:colId xmlns:a16="http://schemas.microsoft.com/office/drawing/2014/main" val="1050408642"/>
                    </a:ext>
                  </a:extLst>
                </a:gridCol>
                <a:gridCol w="548640">
                  <a:extLst>
                    <a:ext uri="{9D8B030D-6E8A-4147-A177-3AD203B41FA5}">
                      <a16:colId xmlns:a16="http://schemas.microsoft.com/office/drawing/2014/main" val="2169168508"/>
                    </a:ext>
                  </a:extLst>
                </a:gridCol>
              </a:tblGrid>
              <a:tr h="242074">
                <a:tc>
                  <a:txBody>
                    <a:bodyPr/>
                    <a:lstStyle/>
                    <a:p>
                      <a:pPr algn="ctr"/>
                      <a:r>
                        <a:rPr lang="en-US" sz="1400" dirty="0"/>
                        <a:t>Measures</a:t>
                      </a:r>
                      <a:endParaRPr lang="th-TH" sz="14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370840">
                <a:tc>
                  <a:txBody>
                    <a:bodyPr/>
                    <a:lstStyle/>
                    <a:p>
                      <a:r>
                        <a:rPr lang="en-US" sz="1400" b="1" dirty="0">
                          <a:effectLst>
                            <a:outerShdw blurRad="38100" dist="38100" dir="2700000" algn="tl">
                              <a:srgbClr val="000000">
                                <a:alpha val="43137"/>
                              </a:srgbClr>
                            </a:outerShdw>
                          </a:effectLst>
                        </a:rPr>
                        <a:t>1. Contact tracing: </a:t>
                      </a:r>
                      <a:r>
                        <a:rPr lang="en-US" sz="1400" b="1" dirty="0"/>
                        <a:t>testing &amp; tracing </a:t>
                      </a:r>
                      <a:br>
                        <a:rPr lang="en-US" sz="1400" b="1" dirty="0"/>
                      </a:br>
                      <a:r>
                        <a:rPr lang="en-US" sz="1400" b="1" dirty="0"/>
                        <a:t>by adopting surveillance system </a:t>
                      </a:r>
                    </a:p>
                  </a:txBody>
                  <a:tcPr>
                    <a:solidFill>
                      <a:schemeClr val="accent2">
                        <a:lumMod val="20000"/>
                        <a:lumOff val="80000"/>
                      </a:schemeClr>
                    </a:solidFill>
                  </a:tcPr>
                </a:tc>
                <a:tc>
                  <a:txBody>
                    <a:bodyPr/>
                    <a:lstStyle/>
                    <a:p>
                      <a:pPr marL="117475" indent="-117475">
                        <a:buFont typeface="Arial" panose="020B0604020202020204" pitchFamily="34" charset="0"/>
                        <a:buChar char="•"/>
                      </a:pPr>
                      <a:r>
                        <a:rPr lang="en-US" sz="1400" b="1" dirty="0"/>
                        <a:t>monitoring temperature of passengers at the airports since </a:t>
                      </a:r>
                      <a:br>
                        <a:rPr lang="en-US" sz="1400" b="1" dirty="0"/>
                      </a:br>
                      <a:r>
                        <a:rPr lang="en-US" sz="1400" b="1" dirty="0"/>
                        <a:t>Jan 3, 2020</a:t>
                      </a:r>
                      <a:endParaRPr lang="th-TH" sz="1400" b="1" dirty="0"/>
                    </a:p>
                  </a:txBody>
                  <a:tcPr>
                    <a:solidFill>
                      <a:schemeClr val="accent2">
                        <a:lumMod val="20000"/>
                        <a:lumOff val="80000"/>
                      </a:schemeClr>
                    </a:solidFill>
                  </a:tcPr>
                </a:tc>
                <a:tc>
                  <a:txBody>
                    <a:bodyPr/>
                    <a:lstStyle/>
                    <a:p>
                      <a:pPr marL="117475" indent="-117475">
                        <a:buFont typeface="Arial" panose="020B0604020202020204" pitchFamily="34" charset="0"/>
                        <a:buChar char="•"/>
                      </a:pPr>
                      <a:r>
                        <a:rPr lang="en-US" sz="1400" b="1" dirty="0"/>
                        <a:t>Identify the first case in Thailand on Jan 16, 2020</a:t>
                      </a:r>
                      <a:endParaRPr lang="th-TH" sz="1400" b="1" dirty="0"/>
                    </a:p>
                  </a:txBody>
                  <a:tcPr>
                    <a:solidFill>
                      <a:schemeClr val="accent2">
                        <a:lumMod val="20000"/>
                        <a:lumOff val="80000"/>
                      </a:schemeClr>
                    </a:solidFill>
                  </a:tcPr>
                </a:tc>
                <a:tc>
                  <a:txBody>
                    <a:bodyPr/>
                    <a:lstStyle/>
                    <a:p>
                      <a:endParaRPr lang="th-TH" sz="1400" dirty="0"/>
                    </a:p>
                  </a:txBody>
                  <a:tcPr>
                    <a:solidFill>
                      <a:schemeClr val="accent2">
                        <a:lumMod val="20000"/>
                        <a:lumOff val="80000"/>
                      </a:schemeClr>
                    </a:solidFill>
                  </a:tcPr>
                </a:tc>
                <a:tc>
                  <a:txBody>
                    <a:bodyPr/>
                    <a:lstStyle/>
                    <a:p>
                      <a:endParaRPr lang="th-TH" sz="1400" dirty="0"/>
                    </a:p>
                  </a:txBody>
                  <a:tcPr>
                    <a:solidFill>
                      <a:schemeClr val="accent2">
                        <a:lumMod val="20000"/>
                        <a:lumOff val="80000"/>
                      </a:schemeClr>
                    </a:solidFill>
                  </a:tcPr>
                </a:tc>
                <a:extLst>
                  <a:ext uri="{0D108BD9-81ED-4DB2-BD59-A6C34878D82A}">
                    <a16:rowId xmlns:a16="http://schemas.microsoft.com/office/drawing/2014/main" val="1870454631"/>
                  </a:ext>
                </a:extLst>
              </a:tr>
              <a:tr h="370840">
                <a:tc>
                  <a:txBody>
                    <a:bodyPr/>
                    <a:lstStyle/>
                    <a:p>
                      <a:endParaRPr lang="en-US" sz="1400" b="1" dirty="0"/>
                    </a:p>
                  </a:txBody>
                  <a:tcPr>
                    <a:solidFill>
                      <a:schemeClr val="accent2">
                        <a:lumMod val="40000"/>
                        <a:lumOff val="60000"/>
                      </a:schemeClr>
                    </a:solidFill>
                  </a:tcPr>
                </a:tc>
                <a:tc>
                  <a:txBody>
                    <a:bodyPr/>
                    <a:lstStyle/>
                    <a:p>
                      <a:pPr marL="117475" indent="-117475">
                        <a:buFont typeface="Arial" panose="020B0604020202020204" pitchFamily="34" charset="0"/>
                        <a:buChar char="•"/>
                      </a:pPr>
                      <a:r>
                        <a:rPr lang="en-US" sz="1400" b="1" dirty="0"/>
                        <a:t>Applying PCR Testing, free at public health centers and $219-313 </a:t>
                      </a:r>
                      <a:br>
                        <a:rPr lang="en-US" sz="1400" b="1" dirty="0"/>
                      </a:br>
                      <a:r>
                        <a:rPr lang="en-US" sz="1400" b="1" dirty="0"/>
                        <a:t>at private hospitals.</a:t>
                      </a:r>
                      <a:endParaRPr lang="th-TH" sz="1400" b="1" dirty="0"/>
                    </a:p>
                  </a:txBody>
                  <a:tcPr>
                    <a:solidFill>
                      <a:schemeClr val="accent2">
                        <a:lumMod val="40000"/>
                        <a:lumOff val="60000"/>
                      </a:schemeClr>
                    </a:solidFill>
                  </a:tcPr>
                </a:tc>
                <a:tc>
                  <a:txBody>
                    <a:bodyPr/>
                    <a:lstStyle/>
                    <a:p>
                      <a:pPr marL="117475" indent="-117475">
                        <a:buFont typeface="Arial" panose="020B0604020202020204" pitchFamily="34" charset="0"/>
                        <a:buChar char="•"/>
                      </a:pPr>
                      <a:r>
                        <a:rPr lang="en-US" sz="1400" b="1" dirty="0"/>
                        <a:t>May 8, 2020: 286,008 tests</a:t>
                      </a:r>
                    </a:p>
                    <a:p>
                      <a:pPr marL="117475" indent="-117475">
                        <a:buFont typeface="Arial" panose="020B0604020202020204" pitchFamily="34" charset="0"/>
                        <a:buChar char="•"/>
                      </a:pPr>
                      <a:r>
                        <a:rPr lang="en-US" sz="1400" b="1" dirty="0"/>
                        <a:t>Aug 14, 2020: 799,936 tests</a:t>
                      </a:r>
                    </a:p>
                    <a:p>
                      <a:pPr marL="117475" indent="-117475">
                        <a:buFont typeface="Arial" panose="020B0604020202020204" pitchFamily="34" charset="0"/>
                        <a:buChar char="•"/>
                      </a:pPr>
                      <a:r>
                        <a:rPr lang="en-US" sz="1400" b="1" dirty="0"/>
                        <a:t>Sep 11, 2020: 920,366 tests</a:t>
                      </a:r>
                      <a:endParaRPr lang="th-TH" sz="1400" b="1" dirty="0"/>
                    </a:p>
                  </a:txBody>
                  <a:tcPr>
                    <a:solidFill>
                      <a:schemeClr val="accent2">
                        <a:lumMod val="40000"/>
                        <a:lumOff val="60000"/>
                      </a:schemeClr>
                    </a:solidFill>
                  </a:tcPr>
                </a:tc>
                <a:tc>
                  <a:txBody>
                    <a:bodyPr/>
                    <a:lstStyle/>
                    <a:p>
                      <a:endParaRPr lang="th-TH" sz="1400" dirty="0"/>
                    </a:p>
                  </a:txBody>
                  <a:tcPr>
                    <a:solidFill>
                      <a:schemeClr val="accent2">
                        <a:lumMod val="40000"/>
                        <a:lumOff val="60000"/>
                      </a:schemeClr>
                    </a:solidFill>
                  </a:tcPr>
                </a:tc>
                <a:tc>
                  <a:txBody>
                    <a:bodyPr/>
                    <a:lstStyle/>
                    <a:p>
                      <a:endParaRPr lang="th-TH" sz="1400" dirty="0"/>
                    </a:p>
                  </a:txBody>
                  <a:tcPr>
                    <a:solidFill>
                      <a:schemeClr val="accent2">
                        <a:lumMod val="40000"/>
                        <a:lumOff val="60000"/>
                      </a:schemeClr>
                    </a:solidFill>
                  </a:tcPr>
                </a:tc>
                <a:extLst>
                  <a:ext uri="{0D108BD9-81ED-4DB2-BD59-A6C34878D82A}">
                    <a16:rowId xmlns:a16="http://schemas.microsoft.com/office/drawing/2014/main" val="1655713848"/>
                  </a:ext>
                </a:extLst>
              </a:tr>
              <a:tr h="370840">
                <a:tc>
                  <a:txBody>
                    <a:bodyPr/>
                    <a:lstStyle/>
                    <a:p>
                      <a:endParaRPr lang="en-US" sz="1400" b="1" dirty="0"/>
                    </a:p>
                  </a:txBody>
                  <a:tcPr>
                    <a:solidFill>
                      <a:schemeClr val="accent2">
                        <a:lumMod val="20000"/>
                        <a:lumOff val="80000"/>
                      </a:schemeClr>
                    </a:solidFill>
                  </a:tcPr>
                </a:tc>
                <a:tc>
                  <a:txBody>
                    <a:bodyPr/>
                    <a:lstStyle/>
                    <a:p>
                      <a:pPr marL="117475" indent="-117475">
                        <a:buFont typeface="Arial" panose="020B0604020202020204" pitchFamily="34" charset="0"/>
                        <a:buChar char="•"/>
                      </a:pPr>
                      <a:r>
                        <a:rPr lang="en-US" sz="1400" b="1" dirty="0"/>
                        <a:t>Expanding capacity of testing centers for COVID-19</a:t>
                      </a:r>
                    </a:p>
                    <a:p>
                      <a:pPr marL="230188" indent="-119063">
                        <a:buFontTx/>
                        <a:buChar char="-"/>
                      </a:pPr>
                      <a:r>
                        <a:rPr lang="en-US" sz="1400" b="1" dirty="0"/>
                        <a:t>Early Apr 2020, there were 80 testing centers nationwide, and 47 centers were outside BKK.</a:t>
                      </a:r>
                    </a:p>
                    <a:p>
                      <a:pPr marL="230188" indent="-119063">
                        <a:buFontTx/>
                        <a:buChar char="-"/>
                      </a:pPr>
                      <a:r>
                        <a:rPr lang="en-US" sz="1400" b="1" dirty="0">
                          <a:solidFill>
                            <a:srgbClr val="FF0000"/>
                          </a:solidFill>
                        </a:rPr>
                        <a:t>224 testing </a:t>
                      </a:r>
                      <a:r>
                        <a:rPr lang="en-US" sz="1400" b="1" dirty="0"/>
                        <a:t>centers as of Sep 11, 2020</a:t>
                      </a:r>
                      <a:endParaRPr lang="th-TH" sz="1400" b="1" dirty="0"/>
                    </a:p>
                  </a:txBody>
                  <a:tcPr>
                    <a:solidFill>
                      <a:schemeClr val="accent2">
                        <a:lumMod val="20000"/>
                        <a:lumOff val="80000"/>
                      </a:schemeClr>
                    </a:solidFill>
                  </a:tcPr>
                </a:tc>
                <a:tc>
                  <a:txBody>
                    <a:bodyPr/>
                    <a:lstStyle/>
                    <a:p>
                      <a:pPr marL="117475" indent="-117475">
                        <a:buFont typeface="Arial" panose="020B0604020202020204" pitchFamily="34" charset="0"/>
                        <a:buChar char="•"/>
                      </a:pPr>
                      <a:r>
                        <a:rPr lang="en-US" sz="1400" b="1" dirty="0"/>
                        <a:t>Can test &amp; isolate infected persons in other provinces rapidly, especially in border provinces.</a:t>
                      </a:r>
                      <a:endParaRPr lang="th-TH" sz="1400" b="1" dirty="0"/>
                    </a:p>
                  </a:txBody>
                  <a:tcPr>
                    <a:solidFill>
                      <a:schemeClr val="accent2">
                        <a:lumMod val="20000"/>
                        <a:lumOff val="80000"/>
                      </a:schemeClr>
                    </a:solidFill>
                  </a:tcPr>
                </a:tc>
                <a:tc>
                  <a:txBody>
                    <a:bodyPr/>
                    <a:lstStyle/>
                    <a:p>
                      <a:endParaRPr lang="th-TH" sz="1400" dirty="0"/>
                    </a:p>
                  </a:txBody>
                  <a:tcPr>
                    <a:solidFill>
                      <a:schemeClr val="accent2">
                        <a:lumMod val="20000"/>
                        <a:lumOff val="80000"/>
                      </a:schemeClr>
                    </a:solidFill>
                  </a:tcPr>
                </a:tc>
                <a:tc>
                  <a:txBody>
                    <a:bodyPr/>
                    <a:lstStyle/>
                    <a:p>
                      <a:endParaRPr lang="th-TH" sz="1400" dirty="0"/>
                    </a:p>
                  </a:txBody>
                  <a:tcPr>
                    <a:solidFill>
                      <a:schemeClr val="accent2">
                        <a:lumMod val="20000"/>
                        <a:lumOff val="80000"/>
                      </a:schemeClr>
                    </a:solidFill>
                  </a:tcPr>
                </a:tc>
                <a:extLst>
                  <a:ext uri="{0D108BD9-81ED-4DB2-BD59-A6C34878D82A}">
                    <a16:rowId xmlns:a16="http://schemas.microsoft.com/office/drawing/2014/main" val="4292762059"/>
                  </a:ext>
                </a:extLst>
              </a:tr>
            </a:tbl>
          </a:graphicData>
        </a:graphic>
      </p:graphicFrame>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a:t>
            </a:r>
          </a:p>
        </p:txBody>
      </p:sp>
      <p:sp>
        <p:nvSpPr>
          <p:cNvPr id="3" name="TextBox 2">
            <a:extLst>
              <a:ext uri="{FF2B5EF4-FFF2-40B4-BE49-F238E27FC236}">
                <a16:creationId xmlns:a16="http://schemas.microsoft.com/office/drawing/2014/main" id="{7FD2B003-7051-4B90-ACE2-46A424AAAD1E}"/>
              </a:ext>
            </a:extLst>
          </p:cNvPr>
          <p:cNvSpPr txBox="1"/>
          <p:nvPr/>
        </p:nvSpPr>
        <p:spPr>
          <a:xfrm>
            <a:off x="79631" y="611729"/>
            <a:ext cx="4440118" cy="400110"/>
          </a:xfrm>
          <a:prstGeom prst="rect">
            <a:avLst/>
          </a:prstGeom>
          <a:noFill/>
        </p:spPr>
        <p:txBody>
          <a:bodyPr wrap="square" rtlCol="0">
            <a:spAutoFit/>
          </a:bodyPr>
          <a:lstStyle/>
          <a:p>
            <a:r>
              <a:rPr lang="en-US" sz="2000" b="1" u="sng" dirty="0">
                <a:effectLst>
                  <a:outerShdw blurRad="38100" dist="38100" dir="2700000" algn="tl">
                    <a:srgbClr val="000000">
                      <a:alpha val="43137"/>
                    </a:srgbClr>
                  </a:outerShdw>
                </a:effectLst>
              </a:rPr>
              <a:t>4. Health Response &amp; 5. Population Movement</a:t>
            </a:r>
            <a:endParaRPr lang="th-TH" sz="2000" b="1" u="sng" dirty="0">
              <a:effectLst>
                <a:outerShdw blurRad="38100" dist="38100" dir="2700000" algn="tl">
                  <a:srgbClr val="000000">
                    <a:alpha val="43137"/>
                  </a:srgbClr>
                </a:outerShdw>
              </a:effectLst>
            </a:endParaRPr>
          </a:p>
        </p:txBody>
      </p:sp>
      <p:grpSp>
        <p:nvGrpSpPr>
          <p:cNvPr id="5" name="Group 4">
            <a:extLst>
              <a:ext uri="{FF2B5EF4-FFF2-40B4-BE49-F238E27FC236}">
                <a16:creationId xmlns:a16="http://schemas.microsoft.com/office/drawing/2014/main" id="{D15D6678-54E0-460D-965B-723CC435ADCE}"/>
              </a:ext>
            </a:extLst>
          </p:cNvPr>
          <p:cNvGrpSpPr/>
          <p:nvPr/>
        </p:nvGrpSpPr>
        <p:grpSpPr>
          <a:xfrm>
            <a:off x="5774729" y="1363835"/>
            <a:ext cx="375515" cy="2305672"/>
            <a:chOff x="5774729" y="1363835"/>
            <a:chExt cx="375515" cy="2305672"/>
          </a:xfrm>
        </p:grpSpPr>
        <p:pic>
          <p:nvPicPr>
            <p:cNvPr id="4" name="Graphic 3" descr="Badge Follow">
              <a:extLst>
                <a:ext uri="{FF2B5EF4-FFF2-40B4-BE49-F238E27FC236}">
                  <a16:creationId xmlns:a16="http://schemas.microsoft.com/office/drawing/2014/main" id="{E41710DB-1AAE-4C64-B1C6-1F12EA41CB3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74729" y="1363835"/>
              <a:ext cx="182880" cy="182880"/>
            </a:xfrm>
            <a:prstGeom prst="rect">
              <a:avLst/>
            </a:prstGeom>
          </p:spPr>
        </p:pic>
        <p:pic>
          <p:nvPicPr>
            <p:cNvPr id="11" name="Graphic 10" descr="Badge Follow">
              <a:extLst>
                <a:ext uri="{FF2B5EF4-FFF2-40B4-BE49-F238E27FC236}">
                  <a16:creationId xmlns:a16="http://schemas.microsoft.com/office/drawing/2014/main" id="{C2966A65-8A8F-4745-BBEB-5FE32B9893D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74729" y="2571750"/>
              <a:ext cx="182880" cy="182880"/>
            </a:xfrm>
            <a:prstGeom prst="rect">
              <a:avLst/>
            </a:prstGeom>
          </p:spPr>
        </p:pic>
        <p:pic>
          <p:nvPicPr>
            <p:cNvPr id="17" name="Graphic 16" descr="Badge Follow">
              <a:extLst>
                <a:ext uri="{FF2B5EF4-FFF2-40B4-BE49-F238E27FC236}">
                  <a16:creationId xmlns:a16="http://schemas.microsoft.com/office/drawing/2014/main" id="{D568714C-4A9E-4AF2-8E48-1C6ADFF16E0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67364" y="2571750"/>
              <a:ext cx="182880" cy="182880"/>
            </a:xfrm>
            <a:prstGeom prst="rect">
              <a:avLst/>
            </a:prstGeom>
          </p:spPr>
        </p:pic>
        <p:pic>
          <p:nvPicPr>
            <p:cNvPr id="19" name="Graphic 18" descr="Badge Follow">
              <a:extLst>
                <a:ext uri="{FF2B5EF4-FFF2-40B4-BE49-F238E27FC236}">
                  <a16:creationId xmlns:a16="http://schemas.microsoft.com/office/drawing/2014/main" id="{7897EFC7-A381-4399-8E70-0478C9C4600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74729" y="3486627"/>
              <a:ext cx="182880" cy="182880"/>
            </a:xfrm>
            <a:prstGeom prst="rect">
              <a:avLst/>
            </a:prstGeom>
          </p:spPr>
        </p:pic>
      </p:grpSp>
    </p:spTree>
    <p:extLst>
      <p:ext uri="{BB962C8B-B14F-4D97-AF65-F5344CB8AC3E}">
        <p14:creationId xmlns:p14="http://schemas.microsoft.com/office/powerpoint/2010/main" val="3540139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22</a:t>
            </a:fld>
            <a:endParaRPr lang="th-TH">
              <a:solidFill>
                <a:prstClr val="black"/>
              </a:solidFill>
            </a:endParaRPr>
          </a:p>
        </p:txBody>
      </p:sp>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a:t>
            </a:r>
          </a:p>
        </p:txBody>
      </p:sp>
      <p:graphicFrame>
        <p:nvGraphicFramePr>
          <p:cNvPr id="14" name="Content Placeholder 9">
            <a:extLst>
              <a:ext uri="{FF2B5EF4-FFF2-40B4-BE49-F238E27FC236}">
                <a16:creationId xmlns:a16="http://schemas.microsoft.com/office/drawing/2014/main" id="{B4BAF6E7-CE19-4F9B-8A17-83107848AEB3}"/>
              </a:ext>
            </a:extLst>
          </p:cNvPr>
          <p:cNvGraphicFramePr>
            <a:graphicFrameLocks/>
          </p:cNvGraphicFramePr>
          <p:nvPr>
            <p:extLst>
              <p:ext uri="{D42A27DB-BD31-4B8C-83A1-F6EECF244321}">
                <p14:modId xmlns:p14="http://schemas.microsoft.com/office/powerpoint/2010/main" val="1611995145"/>
              </p:ext>
            </p:extLst>
          </p:nvPr>
        </p:nvGraphicFramePr>
        <p:xfrm>
          <a:off x="3576742" y="1171640"/>
          <a:ext cx="2941320" cy="292072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BB76301A-B7D1-4C81-AB04-AE7D334CD7A9}"/>
              </a:ext>
            </a:extLst>
          </p:cNvPr>
          <p:cNvSpPr txBox="1"/>
          <p:nvPr/>
        </p:nvSpPr>
        <p:spPr>
          <a:xfrm>
            <a:off x="285369" y="4397932"/>
            <a:ext cx="872355" cy="276999"/>
          </a:xfrm>
          <a:prstGeom prst="rect">
            <a:avLst/>
          </a:prstGeom>
          <a:noFill/>
        </p:spPr>
        <p:txBody>
          <a:bodyPr wrap="none" rtlCol="0">
            <a:spAutoFit/>
          </a:bodyPr>
          <a:lstStyle/>
          <a:p>
            <a:r>
              <a:rPr lang="en-US" sz="1200" i="1" dirty="0"/>
              <a:t>Source: MOPH.</a:t>
            </a:r>
          </a:p>
        </p:txBody>
      </p:sp>
      <p:graphicFrame>
        <p:nvGraphicFramePr>
          <p:cNvPr id="10" name="Chart 9">
            <a:extLst>
              <a:ext uri="{FF2B5EF4-FFF2-40B4-BE49-F238E27FC236}">
                <a16:creationId xmlns:a16="http://schemas.microsoft.com/office/drawing/2014/main" id="{F5B36230-FC01-4442-8C66-2C88F623C04E}"/>
              </a:ext>
            </a:extLst>
          </p:cNvPr>
          <p:cNvGraphicFramePr/>
          <p:nvPr>
            <p:extLst>
              <p:ext uri="{D42A27DB-BD31-4B8C-83A1-F6EECF244321}">
                <p14:modId xmlns:p14="http://schemas.microsoft.com/office/powerpoint/2010/main" val="3936533355"/>
              </p:ext>
            </p:extLst>
          </p:nvPr>
        </p:nvGraphicFramePr>
        <p:xfrm>
          <a:off x="216322" y="1171640"/>
          <a:ext cx="3791798" cy="29045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20454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23</a:t>
            </a:fld>
            <a:endParaRPr lang="th-TH">
              <a:solidFill>
                <a:prstClr val="black"/>
              </a:solidFill>
            </a:endParaRPr>
          </a:p>
        </p:txBody>
      </p:sp>
      <p:graphicFrame>
        <p:nvGraphicFramePr>
          <p:cNvPr id="15" name="Table 2">
            <a:extLst>
              <a:ext uri="{FF2B5EF4-FFF2-40B4-BE49-F238E27FC236}">
                <a16:creationId xmlns:a16="http://schemas.microsoft.com/office/drawing/2014/main" id="{544886FF-C1FE-4044-AA82-D5C3D19F403D}"/>
              </a:ext>
            </a:extLst>
          </p:cNvPr>
          <p:cNvGraphicFramePr>
            <a:graphicFrameLocks noGrp="1"/>
          </p:cNvGraphicFramePr>
          <p:nvPr>
            <p:extLst>
              <p:ext uri="{D42A27DB-BD31-4B8C-83A1-F6EECF244321}">
                <p14:modId xmlns:p14="http://schemas.microsoft.com/office/powerpoint/2010/main" val="1745635896"/>
              </p:ext>
            </p:extLst>
          </p:nvPr>
        </p:nvGraphicFramePr>
        <p:xfrm>
          <a:off x="110652" y="793048"/>
          <a:ext cx="6667717" cy="2499360"/>
        </p:xfrm>
        <a:graphic>
          <a:graphicData uri="http://schemas.openxmlformats.org/drawingml/2006/table">
            <a:tbl>
              <a:tblPr firstRow="1" bandRow="1">
                <a:tableStyleId>{B301B821-A1FF-4177-AEE7-76D212191A09}</a:tableStyleId>
              </a:tblPr>
              <a:tblGrid>
                <a:gridCol w="1314111">
                  <a:extLst>
                    <a:ext uri="{9D8B030D-6E8A-4147-A177-3AD203B41FA5}">
                      <a16:colId xmlns:a16="http://schemas.microsoft.com/office/drawing/2014/main" val="2683794621"/>
                    </a:ext>
                  </a:extLst>
                </a:gridCol>
                <a:gridCol w="2224411">
                  <a:extLst>
                    <a:ext uri="{9D8B030D-6E8A-4147-A177-3AD203B41FA5}">
                      <a16:colId xmlns:a16="http://schemas.microsoft.com/office/drawing/2014/main" val="1378284032"/>
                    </a:ext>
                  </a:extLst>
                </a:gridCol>
                <a:gridCol w="2031915">
                  <a:extLst>
                    <a:ext uri="{9D8B030D-6E8A-4147-A177-3AD203B41FA5}">
                      <a16:colId xmlns:a16="http://schemas.microsoft.com/office/drawing/2014/main" val="319423085"/>
                    </a:ext>
                  </a:extLst>
                </a:gridCol>
                <a:gridCol w="548640">
                  <a:extLst>
                    <a:ext uri="{9D8B030D-6E8A-4147-A177-3AD203B41FA5}">
                      <a16:colId xmlns:a16="http://schemas.microsoft.com/office/drawing/2014/main" val="1050408642"/>
                    </a:ext>
                  </a:extLst>
                </a:gridCol>
                <a:gridCol w="548640">
                  <a:extLst>
                    <a:ext uri="{9D8B030D-6E8A-4147-A177-3AD203B41FA5}">
                      <a16:colId xmlns:a16="http://schemas.microsoft.com/office/drawing/2014/main" val="2169168508"/>
                    </a:ext>
                  </a:extLst>
                </a:gridCol>
              </a:tblGrid>
              <a:tr h="242074">
                <a:tc>
                  <a:txBody>
                    <a:bodyPr/>
                    <a:lstStyle/>
                    <a:p>
                      <a:pPr algn="ctr"/>
                      <a:r>
                        <a:rPr lang="en-US" sz="1400" dirty="0"/>
                        <a:t>Measures</a:t>
                      </a:r>
                      <a:endParaRPr lang="th-TH" sz="14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effectLst>
                            <a:outerShdw blurRad="38100" dist="38100" dir="2700000" algn="tl">
                              <a:srgbClr val="000000">
                                <a:alpha val="43137"/>
                              </a:srgbClr>
                            </a:outerShdw>
                          </a:effectLst>
                        </a:rPr>
                        <a:t>1. Contact tracing (cont.)</a:t>
                      </a:r>
                      <a:endParaRPr lang="en-US" sz="1400" dirty="0">
                        <a:effectLst>
                          <a:outerShdw blurRad="38100" dist="38100" dir="2700000" algn="tl">
                            <a:srgbClr val="000000">
                              <a:alpha val="43137"/>
                            </a:srgbClr>
                          </a:outerShdw>
                        </a:effectLs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400" dirty="0">
                        <a:effectLst>
                          <a:outerShdw blurRad="38100" dist="38100" dir="2700000" algn="tl">
                            <a:srgbClr val="000000">
                              <a:alpha val="43137"/>
                            </a:srgbClr>
                          </a:outerShdw>
                        </a:effectLst>
                      </a:endParaRPr>
                    </a:p>
                  </a:txBody>
                  <a:tcPr>
                    <a:solidFill>
                      <a:schemeClr val="accent2">
                        <a:lumMod val="20000"/>
                        <a:lumOff val="80000"/>
                      </a:schemeClr>
                    </a:solidFill>
                  </a:tcPr>
                </a:tc>
                <a:tc>
                  <a:txBody>
                    <a:bodyPr/>
                    <a:lstStyle/>
                    <a:p>
                      <a:pPr marL="117475" indent="-117475">
                        <a:buFont typeface="Arial" panose="020B0604020202020204" pitchFamily="34" charset="0"/>
                        <a:buChar char="•"/>
                      </a:pPr>
                      <a:r>
                        <a:rPr lang="en-US" sz="1400" b="1" dirty="0"/>
                        <a:t>Taking active tracing in risky areas, especially in tourism provinces e.g. Phuket                                </a:t>
                      </a:r>
                      <a:endParaRPr lang="th-TH" sz="1400" b="1" dirty="0"/>
                    </a:p>
                  </a:txBody>
                  <a:tcPr>
                    <a:solidFill>
                      <a:schemeClr val="accent2">
                        <a:lumMod val="20000"/>
                        <a:lumOff val="80000"/>
                      </a:schemeClr>
                    </a:solidFill>
                  </a:tcPr>
                </a:tc>
                <a:tc>
                  <a:txBody>
                    <a:bodyPr/>
                    <a:lstStyle/>
                    <a:p>
                      <a:pPr marL="117475" indent="-117475">
                        <a:buFont typeface="Arial" panose="020B0604020202020204" pitchFamily="34" charset="0"/>
                        <a:buChar char="•"/>
                      </a:pPr>
                      <a:r>
                        <a:rPr lang="en-US" sz="1400" b="1" dirty="0"/>
                        <a:t>Effective identification of high risk contacts in specific location</a:t>
                      </a:r>
                      <a:endParaRPr lang="th-TH" sz="1400" b="1" dirty="0"/>
                    </a:p>
                  </a:txBody>
                  <a:tcPr>
                    <a:solidFill>
                      <a:schemeClr val="accent2">
                        <a:lumMod val="20000"/>
                        <a:lumOff val="80000"/>
                      </a:schemeClr>
                    </a:solidFill>
                  </a:tcPr>
                </a:tc>
                <a:tc>
                  <a:txBody>
                    <a:bodyPr/>
                    <a:lstStyle/>
                    <a:p>
                      <a:endParaRPr lang="th-TH" sz="1400" dirty="0"/>
                    </a:p>
                  </a:txBody>
                  <a:tcPr>
                    <a:solidFill>
                      <a:schemeClr val="accent2">
                        <a:lumMod val="20000"/>
                        <a:lumOff val="80000"/>
                      </a:schemeClr>
                    </a:solidFill>
                  </a:tcPr>
                </a:tc>
                <a:tc>
                  <a:txBody>
                    <a:bodyPr/>
                    <a:lstStyle/>
                    <a:p>
                      <a:endParaRPr lang="th-TH" sz="1400" dirty="0"/>
                    </a:p>
                  </a:txBody>
                  <a:tcPr>
                    <a:solidFill>
                      <a:schemeClr val="accent2">
                        <a:lumMod val="20000"/>
                        <a:lumOff val="80000"/>
                      </a:schemeClr>
                    </a:solidFill>
                  </a:tcPr>
                </a:tc>
                <a:extLst>
                  <a:ext uri="{0D108BD9-81ED-4DB2-BD59-A6C34878D82A}">
                    <a16:rowId xmlns:a16="http://schemas.microsoft.com/office/drawing/2014/main" val="3090275854"/>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1400" dirty="0">
                        <a:effectLst>
                          <a:outerShdw blurRad="38100" dist="38100" dir="2700000" algn="tl">
                            <a:srgbClr val="000000">
                              <a:alpha val="43137"/>
                            </a:srgbClr>
                          </a:outerShdw>
                        </a:effectLst>
                      </a:endParaRPr>
                    </a:p>
                  </a:txBody>
                  <a:tcPr>
                    <a:solidFill>
                      <a:schemeClr val="accent2">
                        <a:lumMod val="20000"/>
                        <a:lumOff val="80000"/>
                      </a:schemeClr>
                    </a:solidFill>
                  </a:tcPr>
                </a:tc>
                <a:tc>
                  <a:txBody>
                    <a:bodyPr/>
                    <a:lstStyle/>
                    <a:p>
                      <a:pPr marL="117475" indent="-117475">
                        <a:buFont typeface="Arial" panose="020B0604020202020204" pitchFamily="34" charset="0"/>
                        <a:buChar char="•"/>
                      </a:pPr>
                      <a:r>
                        <a:rPr lang="en-US" sz="1400" b="1" dirty="0"/>
                        <a:t>Exploiting a nationwide network of one million village health volunteers</a:t>
                      </a:r>
                      <a:endParaRPr lang="th-TH" sz="1400" b="1" dirty="0"/>
                    </a:p>
                  </a:txBody>
                  <a:tcPr>
                    <a:solidFill>
                      <a:schemeClr val="accent2">
                        <a:lumMod val="20000"/>
                        <a:lumOff val="80000"/>
                      </a:schemeClr>
                    </a:solidFill>
                  </a:tcPr>
                </a:tc>
                <a:tc>
                  <a:txBody>
                    <a:bodyPr/>
                    <a:lstStyle/>
                    <a:p>
                      <a:pPr marL="117475" indent="-117475">
                        <a:buFont typeface="Arial" panose="020B0604020202020204" pitchFamily="34" charset="0"/>
                        <a:buChar char="•"/>
                      </a:pPr>
                      <a:r>
                        <a:rPr lang="en-US" sz="1400" b="1" dirty="0"/>
                        <a:t>Reducing the risk of COVID-19 spreading in rural areas</a:t>
                      </a:r>
                      <a:endParaRPr lang="th-TH" sz="1400" b="1" dirty="0"/>
                    </a:p>
                  </a:txBody>
                  <a:tcPr>
                    <a:solidFill>
                      <a:schemeClr val="accent2">
                        <a:lumMod val="20000"/>
                        <a:lumOff val="80000"/>
                      </a:schemeClr>
                    </a:solidFill>
                  </a:tcPr>
                </a:tc>
                <a:tc>
                  <a:txBody>
                    <a:bodyPr/>
                    <a:lstStyle/>
                    <a:p>
                      <a:endParaRPr lang="th-TH" sz="1400" dirty="0"/>
                    </a:p>
                  </a:txBody>
                  <a:tcPr>
                    <a:solidFill>
                      <a:schemeClr val="accent2">
                        <a:lumMod val="20000"/>
                        <a:lumOff val="80000"/>
                      </a:schemeClr>
                    </a:solidFill>
                  </a:tcPr>
                </a:tc>
                <a:tc>
                  <a:txBody>
                    <a:bodyPr/>
                    <a:lstStyle/>
                    <a:p>
                      <a:endParaRPr lang="th-TH" sz="1400" dirty="0"/>
                    </a:p>
                  </a:txBody>
                  <a:tcPr>
                    <a:solidFill>
                      <a:schemeClr val="accent2">
                        <a:lumMod val="20000"/>
                        <a:lumOff val="80000"/>
                      </a:schemeClr>
                    </a:solidFill>
                  </a:tcPr>
                </a:tc>
                <a:extLst>
                  <a:ext uri="{0D108BD9-81ED-4DB2-BD59-A6C34878D82A}">
                    <a16:rowId xmlns:a16="http://schemas.microsoft.com/office/drawing/2014/main" val="3080628296"/>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th-TH" sz="1400" dirty="0"/>
                    </a:p>
                  </a:txBody>
                  <a:tcPr>
                    <a:solidFill>
                      <a:schemeClr val="accent2">
                        <a:lumMod val="40000"/>
                        <a:lumOff val="60000"/>
                      </a:schemeClr>
                    </a:solidFill>
                  </a:tcPr>
                </a:tc>
                <a:tc>
                  <a:txBody>
                    <a:bodyPr/>
                    <a:lstStyle/>
                    <a:p>
                      <a:pPr marL="117475" indent="-117475">
                        <a:buFont typeface="Arial" panose="020B0604020202020204" pitchFamily="34" charset="0"/>
                        <a:buChar char="•"/>
                      </a:pPr>
                      <a:r>
                        <a:rPr lang="en-US" sz="1400" b="1" dirty="0"/>
                        <a:t>Thai Chana App for contact tracing at public spaces since May 16, 2020</a:t>
                      </a:r>
                      <a:endParaRPr lang="th-TH" sz="1400" b="1" dirty="0"/>
                    </a:p>
                  </a:txBody>
                  <a:tcPr>
                    <a:solidFill>
                      <a:schemeClr val="accent2">
                        <a:lumMod val="40000"/>
                        <a:lumOff val="60000"/>
                      </a:schemeClr>
                    </a:solidFill>
                  </a:tcPr>
                </a:tc>
                <a:tc>
                  <a:txBody>
                    <a:bodyPr/>
                    <a:lstStyle/>
                    <a:p>
                      <a:pPr marL="117475" indent="-117475">
                        <a:buFont typeface="Arial" panose="020B0604020202020204" pitchFamily="34" charset="0"/>
                        <a:buChar char="•"/>
                      </a:pPr>
                      <a:r>
                        <a:rPr lang="en-US" sz="1400" b="1" dirty="0"/>
                        <a:t>Collecting useful info. for tracing if new infected cases found</a:t>
                      </a:r>
                      <a:endParaRPr lang="th-TH" sz="1400" b="1" dirty="0"/>
                    </a:p>
                  </a:txBody>
                  <a:tcPr>
                    <a:solidFill>
                      <a:schemeClr val="accent2">
                        <a:lumMod val="40000"/>
                        <a:lumOff val="60000"/>
                      </a:schemeClr>
                    </a:solidFill>
                  </a:tcPr>
                </a:tc>
                <a:tc>
                  <a:txBody>
                    <a:bodyPr/>
                    <a:lstStyle/>
                    <a:p>
                      <a:endParaRPr lang="th-TH" sz="1400" dirty="0"/>
                    </a:p>
                  </a:txBody>
                  <a:tcPr>
                    <a:solidFill>
                      <a:schemeClr val="accent2">
                        <a:lumMod val="40000"/>
                        <a:lumOff val="60000"/>
                      </a:schemeClr>
                    </a:solidFill>
                  </a:tcPr>
                </a:tc>
                <a:tc>
                  <a:txBody>
                    <a:bodyPr/>
                    <a:lstStyle/>
                    <a:p>
                      <a:endParaRPr lang="th-TH" sz="1400" dirty="0"/>
                    </a:p>
                  </a:txBody>
                  <a:tcPr>
                    <a:solidFill>
                      <a:schemeClr val="accent2">
                        <a:lumMod val="40000"/>
                        <a:lumOff val="60000"/>
                      </a:schemeClr>
                    </a:solidFill>
                  </a:tcPr>
                </a:tc>
                <a:extLst>
                  <a:ext uri="{0D108BD9-81ED-4DB2-BD59-A6C34878D82A}">
                    <a16:rowId xmlns:a16="http://schemas.microsoft.com/office/drawing/2014/main" val="2393885335"/>
                  </a:ext>
                </a:extLst>
              </a:tr>
            </a:tbl>
          </a:graphicData>
        </a:graphic>
      </p:graphicFrame>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 (cont.)</a:t>
            </a:r>
          </a:p>
        </p:txBody>
      </p:sp>
      <p:grpSp>
        <p:nvGrpSpPr>
          <p:cNvPr id="5" name="Group 4">
            <a:extLst>
              <a:ext uri="{FF2B5EF4-FFF2-40B4-BE49-F238E27FC236}">
                <a16:creationId xmlns:a16="http://schemas.microsoft.com/office/drawing/2014/main" id="{5186B9DD-A3A2-4C37-B222-08DCF18C6197}"/>
              </a:ext>
            </a:extLst>
          </p:cNvPr>
          <p:cNvGrpSpPr/>
          <p:nvPr/>
        </p:nvGrpSpPr>
        <p:grpSpPr>
          <a:xfrm>
            <a:off x="5734231" y="1875273"/>
            <a:ext cx="548640" cy="895736"/>
            <a:chOff x="5610987" y="1146422"/>
            <a:chExt cx="548640" cy="895736"/>
          </a:xfrm>
        </p:grpSpPr>
        <p:pic>
          <p:nvPicPr>
            <p:cNvPr id="3" name="Graphic 2" descr="Badge Follow">
              <a:extLst>
                <a:ext uri="{FF2B5EF4-FFF2-40B4-BE49-F238E27FC236}">
                  <a16:creationId xmlns:a16="http://schemas.microsoft.com/office/drawing/2014/main" id="{578FCBB4-597F-4849-B126-15D2228C53F4}"/>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10987" y="1146422"/>
              <a:ext cx="182880" cy="182880"/>
            </a:xfrm>
            <a:prstGeom prst="rect">
              <a:avLst/>
            </a:prstGeom>
          </p:spPr>
        </p:pic>
        <p:pic>
          <p:nvPicPr>
            <p:cNvPr id="4" name="Graphic 3" descr="Badge Follow">
              <a:extLst>
                <a:ext uri="{FF2B5EF4-FFF2-40B4-BE49-F238E27FC236}">
                  <a16:creationId xmlns:a16="http://schemas.microsoft.com/office/drawing/2014/main" id="{68F62DFE-07A0-4EFB-B6C2-E3CDC4BB8EA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93867" y="1146422"/>
              <a:ext cx="182880" cy="182880"/>
            </a:xfrm>
            <a:prstGeom prst="rect">
              <a:avLst/>
            </a:prstGeom>
          </p:spPr>
        </p:pic>
        <p:pic>
          <p:nvPicPr>
            <p:cNvPr id="6" name="Graphic 5" descr="Badge Follow">
              <a:extLst>
                <a:ext uri="{FF2B5EF4-FFF2-40B4-BE49-F238E27FC236}">
                  <a16:creationId xmlns:a16="http://schemas.microsoft.com/office/drawing/2014/main" id="{C14731B7-598D-4AAF-B132-3473DA53206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76747" y="1146422"/>
              <a:ext cx="182880" cy="182880"/>
            </a:xfrm>
            <a:prstGeom prst="rect">
              <a:avLst/>
            </a:prstGeom>
          </p:spPr>
        </p:pic>
        <p:pic>
          <p:nvPicPr>
            <p:cNvPr id="10" name="Graphic 9" descr="Badge Follow">
              <a:extLst>
                <a:ext uri="{FF2B5EF4-FFF2-40B4-BE49-F238E27FC236}">
                  <a16:creationId xmlns:a16="http://schemas.microsoft.com/office/drawing/2014/main" id="{9DB3D65A-9160-41D9-A982-F96625C6E37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10987" y="1859278"/>
              <a:ext cx="182880" cy="182880"/>
            </a:xfrm>
            <a:prstGeom prst="rect">
              <a:avLst/>
            </a:prstGeom>
          </p:spPr>
        </p:pic>
      </p:grpSp>
      <p:pic>
        <p:nvPicPr>
          <p:cNvPr id="8" name="Graphic 7" descr="Badge Follow">
            <a:extLst>
              <a:ext uri="{FF2B5EF4-FFF2-40B4-BE49-F238E27FC236}">
                <a16:creationId xmlns:a16="http://schemas.microsoft.com/office/drawing/2014/main" id="{335975D6-AAEB-4187-B300-3B03DC1CE41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42365" y="1170994"/>
            <a:ext cx="182880" cy="182880"/>
          </a:xfrm>
          <a:prstGeom prst="rect">
            <a:avLst/>
          </a:prstGeom>
        </p:spPr>
      </p:pic>
      <p:pic>
        <p:nvPicPr>
          <p:cNvPr id="9" name="Graphic 8" descr="Badge Follow">
            <a:extLst>
              <a:ext uri="{FF2B5EF4-FFF2-40B4-BE49-F238E27FC236}">
                <a16:creationId xmlns:a16="http://schemas.microsoft.com/office/drawing/2014/main" id="{5B9E4829-123B-4F0B-B297-FCAEFB990C9D}"/>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17111" y="1170994"/>
            <a:ext cx="182880" cy="182880"/>
          </a:xfrm>
          <a:prstGeom prst="rect">
            <a:avLst/>
          </a:prstGeom>
        </p:spPr>
      </p:pic>
    </p:spTree>
    <p:extLst>
      <p:ext uri="{BB962C8B-B14F-4D97-AF65-F5344CB8AC3E}">
        <p14:creationId xmlns:p14="http://schemas.microsoft.com/office/powerpoint/2010/main" val="1988414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24</a:t>
            </a:fld>
            <a:endParaRPr lang="th-TH">
              <a:solidFill>
                <a:prstClr val="black"/>
              </a:solidFill>
            </a:endParaRPr>
          </a:p>
        </p:txBody>
      </p:sp>
      <p:graphicFrame>
        <p:nvGraphicFramePr>
          <p:cNvPr id="15" name="Table 2">
            <a:extLst>
              <a:ext uri="{FF2B5EF4-FFF2-40B4-BE49-F238E27FC236}">
                <a16:creationId xmlns:a16="http://schemas.microsoft.com/office/drawing/2014/main" id="{544886FF-C1FE-4044-AA82-D5C3D19F403D}"/>
              </a:ext>
            </a:extLst>
          </p:cNvPr>
          <p:cNvGraphicFramePr>
            <a:graphicFrameLocks noGrp="1"/>
          </p:cNvGraphicFramePr>
          <p:nvPr>
            <p:extLst>
              <p:ext uri="{D42A27DB-BD31-4B8C-83A1-F6EECF244321}">
                <p14:modId xmlns:p14="http://schemas.microsoft.com/office/powerpoint/2010/main" val="1402880137"/>
              </p:ext>
            </p:extLst>
          </p:nvPr>
        </p:nvGraphicFramePr>
        <p:xfrm>
          <a:off x="110652" y="793048"/>
          <a:ext cx="6667717" cy="2529840"/>
        </p:xfrm>
        <a:graphic>
          <a:graphicData uri="http://schemas.openxmlformats.org/drawingml/2006/table">
            <a:tbl>
              <a:tblPr firstRow="1" bandRow="1">
                <a:tableStyleId>{B301B821-A1FF-4177-AEE7-76D212191A09}</a:tableStyleId>
              </a:tblPr>
              <a:tblGrid>
                <a:gridCol w="1314111">
                  <a:extLst>
                    <a:ext uri="{9D8B030D-6E8A-4147-A177-3AD203B41FA5}">
                      <a16:colId xmlns:a16="http://schemas.microsoft.com/office/drawing/2014/main" val="2683794621"/>
                    </a:ext>
                  </a:extLst>
                </a:gridCol>
                <a:gridCol w="2224411">
                  <a:extLst>
                    <a:ext uri="{9D8B030D-6E8A-4147-A177-3AD203B41FA5}">
                      <a16:colId xmlns:a16="http://schemas.microsoft.com/office/drawing/2014/main" val="1378284032"/>
                    </a:ext>
                  </a:extLst>
                </a:gridCol>
                <a:gridCol w="2031915">
                  <a:extLst>
                    <a:ext uri="{9D8B030D-6E8A-4147-A177-3AD203B41FA5}">
                      <a16:colId xmlns:a16="http://schemas.microsoft.com/office/drawing/2014/main" val="319423085"/>
                    </a:ext>
                  </a:extLst>
                </a:gridCol>
                <a:gridCol w="548640">
                  <a:extLst>
                    <a:ext uri="{9D8B030D-6E8A-4147-A177-3AD203B41FA5}">
                      <a16:colId xmlns:a16="http://schemas.microsoft.com/office/drawing/2014/main" val="1050408642"/>
                    </a:ext>
                  </a:extLst>
                </a:gridCol>
                <a:gridCol w="548640">
                  <a:extLst>
                    <a:ext uri="{9D8B030D-6E8A-4147-A177-3AD203B41FA5}">
                      <a16:colId xmlns:a16="http://schemas.microsoft.com/office/drawing/2014/main" val="2169168508"/>
                    </a:ext>
                  </a:extLst>
                </a:gridCol>
              </a:tblGrid>
              <a:tr h="242074">
                <a:tc>
                  <a:txBody>
                    <a:bodyPr/>
                    <a:lstStyle/>
                    <a:p>
                      <a:pPr algn="ctr"/>
                      <a:r>
                        <a:rPr lang="en-US" sz="1400" dirty="0"/>
                        <a:t>Measures</a:t>
                      </a:r>
                      <a:endParaRPr lang="th-TH" sz="14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370840">
                <a:tc>
                  <a:txBody>
                    <a:bodyPr/>
                    <a:lstStyle/>
                    <a:p>
                      <a:r>
                        <a:rPr lang="en-US" sz="1400" b="1" i="0" dirty="0">
                          <a:effectLst>
                            <a:outerShdw blurRad="38100" dist="38100" dir="2700000" algn="tl">
                              <a:srgbClr val="000000">
                                <a:alpha val="43137"/>
                              </a:srgbClr>
                            </a:outerShdw>
                          </a:effectLst>
                        </a:rPr>
                        <a:t>2. Health facility/ services</a:t>
                      </a:r>
                    </a:p>
                  </a:txBody>
                  <a:tcPr>
                    <a:solidFill>
                      <a:schemeClr val="accent3">
                        <a:lumMod val="20000"/>
                        <a:lumOff val="80000"/>
                      </a:schemeClr>
                    </a:solidFill>
                  </a:tcPr>
                </a:tc>
                <a:tc>
                  <a:txBody>
                    <a:bodyPr/>
                    <a:lstStyle/>
                    <a:p>
                      <a:pPr marL="117475" indent="-117475">
                        <a:buFont typeface="Arial" panose="020B0604020202020204" pitchFamily="34" charset="0"/>
                        <a:buChar char="•"/>
                      </a:pPr>
                      <a:r>
                        <a:rPr lang="en-US" sz="1400" b="1" dirty="0"/>
                        <a:t>Expanding No. of ICU &amp; COVID-19 patient bed to 20,000 beds on Apr 13, 2020 from 7,000 beds in Mar 2020</a:t>
                      </a:r>
                    </a:p>
                    <a:p>
                      <a:pPr marL="117475" indent="-117475">
                        <a:buFont typeface="Arial" panose="020B0604020202020204" pitchFamily="34" charset="0"/>
                        <a:buChar char="•"/>
                      </a:pPr>
                      <a:r>
                        <a:rPr lang="en-US" sz="1400" b="1" dirty="0"/>
                        <a:t>3.6 billion-baht expensed for OT &amp; incentives for health officers &amp; VHV</a:t>
                      </a:r>
                    </a:p>
                    <a:p>
                      <a:pPr marL="117475" indent="-117475">
                        <a:buFont typeface="Arial" panose="020B0604020202020204" pitchFamily="34" charset="0"/>
                        <a:buChar char="•"/>
                      </a:pPr>
                      <a:r>
                        <a:rPr lang="en-US" sz="1400" b="1" dirty="0"/>
                        <a:t>1 billion-baht spent on research for COVID-19 vaccine and related issues</a:t>
                      </a:r>
                      <a:endParaRPr lang="th-TH" sz="1400" b="1" dirty="0"/>
                    </a:p>
                  </a:txBody>
                  <a:tcPr>
                    <a:solidFill>
                      <a:schemeClr val="accent3">
                        <a:lumMod val="20000"/>
                        <a:lumOff val="80000"/>
                      </a:schemeClr>
                    </a:solidFill>
                  </a:tcPr>
                </a:tc>
                <a:tc>
                  <a:txBody>
                    <a:bodyPr/>
                    <a:lstStyle/>
                    <a:p>
                      <a:pPr marL="117475" indent="-117475">
                        <a:buFont typeface="Arial" panose="020B0604020202020204" pitchFamily="34" charset="0"/>
                        <a:buChar char="•"/>
                      </a:pPr>
                      <a:r>
                        <a:rPr lang="en-US" sz="1400" b="1" dirty="0"/>
                        <a:t>Adequate health facilities to cope with some level of increases in infections cases</a:t>
                      </a:r>
                      <a:endParaRPr lang="th-TH" sz="1400" b="1" dirty="0"/>
                    </a:p>
                  </a:txBody>
                  <a:tcPr>
                    <a:solidFill>
                      <a:schemeClr val="accent3">
                        <a:lumMod val="20000"/>
                        <a:lumOff val="80000"/>
                      </a:schemeClr>
                    </a:solidFill>
                  </a:tcPr>
                </a:tc>
                <a:tc>
                  <a:txBody>
                    <a:bodyPr/>
                    <a:lstStyle/>
                    <a:p>
                      <a:endParaRPr lang="th-TH" sz="1400" dirty="0"/>
                    </a:p>
                  </a:txBody>
                  <a:tcPr>
                    <a:solidFill>
                      <a:schemeClr val="accent3">
                        <a:lumMod val="20000"/>
                        <a:lumOff val="80000"/>
                      </a:schemeClr>
                    </a:solidFill>
                  </a:tcPr>
                </a:tc>
                <a:tc>
                  <a:txBody>
                    <a:bodyPr/>
                    <a:lstStyle/>
                    <a:p>
                      <a:endParaRPr lang="th-TH" sz="1400" dirty="0"/>
                    </a:p>
                  </a:txBody>
                  <a:tcPr>
                    <a:solidFill>
                      <a:schemeClr val="accent3">
                        <a:lumMod val="20000"/>
                        <a:lumOff val="80000"/>
                      </a:schemeClr>
                    </a:solidFill>
                  </a:tcPr>
                </a:tc>
                <a:extLst>
                  <a:ext uri="{0D108BD9-81ED-4DB2-BD59-A6C34878D82A}">
                    <a16:rowId xmlns:a16="http://schemas.microsoft.com/office/drawing/2014/main" val="1870454631"/>
                  </a:ext>
                </a:extLst>
              </a:tr>
            </a:tbl>
          </a:graphicData>
        </a:graphic>
      </p:graphicFrame>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 (cont.)</a:t>
            </a:r>
          </a:p>
        </p:txBody>
      </p:sp>
      <p:pic>
        <p:nvPicPr>
          <p:cNvPr id="3" name="Graphic 2" descr="Badge Follow">
            <a:extLst>
              <a:ext uri="{FF2B5EF4-FFF2-40B4-BE49-F238E27FC236}">
                <a16:creationId xmlns:a16="http://schemas.microsoft.com/office/drawing/2014/main" id="{578FCBB4-597F-4849-B126-15D2228C53F4}"/>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10987" y="1146422"/>
            <a:ext cx="182880" cy="182880"/>
          </a:xfrm>
          <a:prstGeom prst="rect">
            <a:avLst/>
          </a:prstGeom>
        </p:spPr>
      </p:pic>
      <p:pic>
        <p:nvPicPr>
          <p:cNvPr id="4" name="Graphic 3" descr="Badge Follow">
            <a:extLst>
              <a:ext uri="{FF2B5EF4-FFF2-40B4-BE49-F238E27FC236}">
                <a16:creationId xmlns:a16="http://schemas.microsoft.com/office/drawing/2014/main" id="{68F62DFE-07A0-4EFB-B6C2-E3CDC4BB8EA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93867" y="1146422"/>
            <a:ext cx="182880" cy="182880"/>
          </a:xfrm>
          <a:prstGeom prst="rect">
            <a:avLst/>
          </a:prstGeom>
        </p:spPr>
      </p:pic>
      <p:pic>
        <p:nvPicPr>
          <p:cNvPr id="6" name="Graphic 5" descr="Badge Follow">
            <a:extLst>
              <a:ext uri="{FF2B5EF4-FFF2-40B4-BE49-F238E27FC236}">
                <a16:creationId xmlns:a16="http://schemas.microsoft.com/office/drawing/2014/main" id="{C14731B7-598D-4AAF-B132-3473DA53206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76747" y="1146422"/>
            <a:ext cx="182880" cy="182880"/>
          </a:xfrm>
          <a:prstGeom prst="rect">
            <a:avLst/>
          </a:prstGeom>
        </p:spPr>
      </p:pic>
    </p:spTree>
    <p:extLst>
      <p:ext uri="{BB962C8B-B14F-4D97-AF65-F5344CB8AC3E}">
        <p14:creationId xmlns:p14="http://schemas.microsoft.com/office/powerpoint/2010/main" val="3592618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25</a:t>
            </a:fld>
            <a:endParaRPr lang="th-TH">
              <a:solidFill>
                <a:prstClr val="black"/>
              </a:solidFill>
            </a:endParaRPr>
          </a:p>
        </p:txBody>
      </p:sp>
      <p:graphicFrame>
        <p:nvGraphicFramePr>
          <p:cNvPr id="15" name="Table 2">
            <a:extLst>
              <a:ext uri="{FF2B5EF4-FFF2-40B4-BE49-F238E27FC236}">
                <a16:creationId xmlns:a16="http://schemas.microsoft.com/office/drawing/2014/main" id="{544886FF-C1FE-4044-AA82-D5C3D19F403D}"/>
              </a:ext>
            </a:extLst>
          </p:cNvPr>
          <p:cNvGraphicFramePr>
            <a:graphicFrameLocks noGrp="1"/>
          </p:cNvGraphicFramePr>
          <p:nvPr>
            <p:extLst>
              <p:ext uri="{D42A27DB-BD31-4B8C-83A1-F6EECF244321}">
                <p14:modId xmlns:p14="http://schemas.microsoft.com/office/powerpoint/2010/main" val="78359338"/>
              </p:ext>
            </p:extLst>
          </p:nvPr>
        </p:nvGraphicFramePr>
        <p:xfrm>
          <a:off x="110652" y="793048"/>
          <a:ext cx="6667717" cy="4058920"/>
        </p:xfrm>
        <a:graphic>
          <a:graphicData uri="http://schemas.openxmlformats.org/drawingml/2006/table">
            <a:tbl>
              <a:tblPr firstRow="1" bandRow="1">
                <a:tableStyleId>{B301B821-A1FF-4177-AEE7-76D212191A09}</a:tableStyleId>
              </a:tblPr>
              <a:tblGrid>
                <a:gridCol w="1314111">
                  <a:extLst>
                    <a:ext uri="{9D8B030D-6E8A-4147-A177-3AD203B41FA5}">
                      <a16:colId xmlns:a16="http://schemas.microsoft.com/office/drawing/2014/main" val="2683794621"/>
                    </a:ext>
                  </a:extLst>
                </a:gridCol>
                <a:gridCol w="2324277">
                  <a:extLst>
                    <a:ext uri="{9D8B030D-6E8A-4147-A177-3AD203B41FA5}">
                      <a16:colId xmlns:a16="http://schemas.microsoft.com/office/drawing/2014/main" val="1378284032"/>
                    </a:ext>
                  </a:extLst>
                </a:gridCol>
                <a:gridCol w="1932049">
                  <a:extLst>
                    <a:ext uri="{9D8B030D-6E8A-4147-A177-3AD203B41FA5}">
                      <a16:colId xmlns:a16="http://schemas.microsoft.com/office/drawing/2014/main" val="319423085"/>
                    </a:ext>
                  </a:extLst>
                </a:gridCol>
                <a:gridCol w="548640">
                  <a:extLst>
                    <a:ext uri="{9D8B030D-6E8A-4147-A177-3AD203B41FA5}">
                      <a16:colId xmlns:a16="http://schemas.microsoft.com/office/drawing/2014/main" val="1050408642"/>
                    </a:ext>
                  </a:extLst>
                </a:gridCol>
                <a:gridCol w="548640">
                  <a:extLst>
                    <a:ext uri="{9D8B030D-6E8A-4147-A177-3AD203B41FA5}">
                      <a16:colId xmlns:a16="http://schemas.microsoft.com/office/drawing/2014/main" val="2169168508"/>
                    </a:ext>
                  </a:extLst>
                </a:gridCol>
              </a:tblGrid>
              <a:tr h="242074">
                <a:tc>
                  <a:txBody>
                    <a:bodyPr/>
                    <a:lstStyle/>
                    <a:p>
                      <a:pPr algn="ctr"/>
                      <a:r>
                        <a:rPr lang="en-US" sz="1400" dirty="0"/>
                        <a:t>Measures</a:t>
                      </a:r>
                      <a:endParaRPr lang="th-TH" sz="14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370840">
                <a:tc>
                  <a:txBody>
                    <a:bodyPr/>
                    <a:lstStyle/>
                    <a:p>
                      <a:r>
                        <a:rPr lang="en-US" sz="1400" b="1" i="0" dirty="0">
                          <a:effectLst>
                            <a:outerShdw blurRad="38100" dist="38100" dir="2700000" algn="tl">
                              <a:srgbClr val="000000">
                                <a:alpha val="43137"/>
                              </a:srgbClr>
                            </a:outerShdw>
                          </a:effectLst>
                        </a:rPr>
                        <a:t>3. Hygiene measure</a:t>
                      </a:r>
                    </a:p>
                  </a:txBody>
                  <a:tcPr>
                    <a:solidFill>
                      <a:schemeClr val="accent4">
                        <a:lumMod val="20000"/>
                        <a:lumOff val="80000"/>
                      </a:schemeClr>
                    </a:solidFill>
                  </a:tcPr>
                </a:tc>
                <a:tc>
                  <a:txBody>
                    <a:bodyPr/>
                    <a:lstStyle/>
                    <a:p>
                      <a:endParaRPr lang="th-TH" sz="1400" dirty="0"/>
                    </a:p>
                  </a:txBody>
                  <a:tcPr>
                    <a:solidFill>
                      <a:schemeClr val="accent4">
                        <a:lumMod val="20000"/>
                        <a:lumOff val="80000"/>
                      </a:schemeClr>
                    </a:solidFill>
                  </a:tcPr>
                </a:tc>
                <a:tc>
                  <a:txBody>
                    <a:bodyPr/>
                    <a:lstStyle/>
                    <a:p>
                      <a:endParaRPr lang="th-TH" sz="1400" dirty="0"/>
                    </a:p>
                  </a:txBody>
                  <a:tcPr>
                    <a:solidFill>
                      <a:schemeClr val="accent4">
                        <a:lumMod val="20000"/>
                        <a:lumOff val="80000"/>
                      </a:schemeClr>
                    </a:solidFill>
                  </a:tcPr>
                </a:tc>
                <a:tc>
                  <a:txBody>
                    <a:bodyPr/>
                    <a:lstStyle/>
                    <a:p>
                      <a:endParaRPr lang="th-TH" sz="1400" dirty="0"/>
                    </a:p>
                  </a:txBody>
                  <a:tcPr>
                    <a:solidFill>
                      <a:schemeClr val="accent4">
                        <a:lumMod val="20000"/>
                        <a:lumOff val="80000"/>
                      </a:schemeClr>
                    </a:solidFill>
                  </a:tcPr>
                </a:tc>
                <a:tc>
                  <a:txBody>
                    <a:bodyPr/>
                    <a:lstStyle/>
                    <a:p>
                      <a:endParaRPr lang="th-TH" sz="1400" dirty="0"/>
                    </a:p>
                  </a:txBody>
                  <a:tcPr>
                    <a:solidFill>
                      <a:schemeClr val="accent4">
                        <a:lumMod val="20000"/>
                        <a:lumOff val="80000"/>
                      </a:schemeClr>
                    </a:solidFill>
                  </a:tcPr>
                </a:tc>
                <a:extLst>
                  <a:ext uri="{0D108BD9-81ED-4DB2-BD59-A6C34878D82A}">
                    <a16:rowId xmlns:a16="http://schemas.microsoft.com/office/drawing/2014/main" val="1870454631"/>
                  </a:ext>
                </a:extLst>
              </a:tr>
              <a:tr h="370840">
                <a:tc>
                  <a:txBody>
                    <a:bodyPr/>
                    <a:lstStyle/>
                    <a:p>
                      <a:r>
                        <a:rPr lang="en-US" sz="1400" b="1" dirty="0"/>
                        <a:t>3.1 Face mask wearing</a:t>
                      </a:r>
                    </a:p>
                  </a:txBody>
                  <a:tcPr>
                    <a:solidFill>
                      <a:schemeClr val="accent4">
                        <a:lumMod val="40000"/>
                        <a:lumOff val="60000"/>
                      </a:schemeClr>
                    </a:solidFill>
                  </a:tcPr>
                </a:tc>
                <a:tc>
                  <a:txBody>
                    <a:bodyPr/>
                    <a:lstStyle/>
                    <a:p>
                      <a:pPr marL="117475" indent="-117475">
                        <a:buFont typeface="Arial" panose="020B0604020202020204" pitchFamily="34" charset="0"/>
                        <a:buChar char="•"/>
                      </a:pPr>
                      <a:r>
                        <a:rPr lang="en-US" sz="1400" b="1" i="0" dirty="0"/>
                        <a:t>Recommended by DDC on Jan 30, 2020. Thais' familiar to wear a mask due to PM2.5 problem since Nov 2019. </a:t>
                      </a:r>
                    </a:p>
                    <a:p>
                      <a:pPr marL="117475" indent="-117475">
                        <a:buFont typeface="Arial" panose="020B0604020202020204" pitchFamily="34" charset="0"/>
                        <a:buChar char="•"/>
                      </a:pPr>
                      <a:r>
                        <a:rPr lang="en-US" sz="1400" b="1" i="0" dirty="0"/>
                        <a:t>Because of sanitary face mask shortage, Gov’t have been</a:t>
                      </a:r>
                      <a:r>
                        <a:rPr lang="th-TH" sz="1400" b="1" i="0" dirty="0"/>
                        <a:t> </a:t>
                      </a:r>
                      <a:r>
                        <a:rPr lang="en-US" sz="1400" b="1" i="0" dirty="0"/>
                        <a:t>banning the export of the masks since Feb 4, 2020.</a:t>
                      </a:r>
                      <a:endParaRPr lang="th-TH" sz="1400" b="1" i="0" dirty="0"/>
                    </a:p>
                  </a:txBody>
                  <a:tcPr>
                    <a:solidFill>
                      <a:schemeClr val="accent4">
                        <a:lumMod val="40000"/>
                        <a:lumOff val="60000"/>
                      </a:schemeClr>
                    </a:solidFill>
                  </a:tcPr>
                </a:tc>
                <a:tc>
                  <a:txBody>
                    <a:bodyPr/>
                    <a:lstStyle/>
                    <a:p>
                      <a:pPr marL="117475" indent="-117475">
                        <a:buFont typeface="Arial" panose="020B0604020202020204" pitchFamily="34" charset="0"/>
                        <a:buChar char="•"/>
                      </a:pPr>
                      <a:r>
                        <a:rPr lang="en-US" sz="1400" b="1" i="0" dirty="0"/>
                        <a:t>This voluntary compliance help to reduce disease spreading to others</a:t>
                      </a:r>
                    </a:p>
                    <a:p>
                      <a:pPr marL="117475" marR="0" lvl="0" indent="-117475"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i="0" dirty="0"/>
                        <a:t>Mask wearing rate (survey by IHPP)</a:t>
                      </a:r>
                    </a:p>
                    <a:p>
                      <a:pPr marL="0" indent="0">
                        <a:buFont typeface="Arial" panose="020B0604020202020204" pitchFamily="34" charset="0"/>
                        <a:buNone/>
                      </a:pPr>
                      <a:r>
                        <a:rPr lang="en-US" sz="1400" b="1" i="0" dirty="0"/>
                        <a:t>    Apr: </a:t>
                      </a:r>
                      <a:r>
                        <a:rPr lang="th-TH" sz="1400" b="1" i="0" dirty="0"/>
                        <a:t>76</a:t>
                      </a:r>
                      <a:r>
                        <a:rPr lang="en-US" sz="1400" b="1" i="0" dirty="0"/>
                        <a:t>%</a:t>
                      </a:r>
                    </a:p>
                    <a:p>
                      <a:pPr marL="0" indent="0">
                        <a:buFont typeface="Arial" panose="020B0604020202020204" pitchFamily="34" charset="0"/>
                        <a:buNone/>
                      </a:pPr>
                      <a:r>
                        <a:rPr lang="en-US" sz="1400" b="1" i="0" dirty="0"/>
                        <a:t>    Jun: 91.5%</a:t>
                      </a:r>
                    </a:p>
                    <a:p>
                      <a:pPr marL="111125" marR="0" lvl="0" indent="-111125"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i="0" kern="1200" dirty="0">
                          <a:solidFill>
                            <a:schemeClr val="dk1"/>
                          </a:solidFill>
                          <a:latin typeface="+mn-lt"/>
                          <a:ea typeface="+mn-ea"/>
                          <a:cs typeface="+mn-cs"/>
                        </a:rPr>
                        <a:t>Face mask Shortage between Feb-Apr 2020 </a:t>
                      </a:r>
                    </a:p>
                  </a:txBody>
                  <a:tcPr>
                    <a:solidFill>
                      <a:schemeClr val="accent4">
                        <a:lumMod val="40000"/>
                        <a:lumOff val="60000"/>
                      </a:schemeClr>
                    </a:solidFill>
                  </a:tcPr>
                </a:tc>
                <a:tc>
                  <a:txBody>
                    <a:bodyPr/>
                    <a:lstStyle/>
                    <a:p>
                      <a:endParaRPr lang="th-TH" sz="1400" b="1" dirty="0"/>
                    </a:p>
                  </a:txBody>
                  <a:tcPr>
                    <a:solidFill>
                      <a:schemeClr val="accent4">
                        <a:lumMod val="40000"/>
                        <a:lumOff val="60000"/>
                      </a:schemeClr>
                    </a:solidFill>
                  </a:tcPr>
                </a:tc>
                <a:tc>
                  <a:txBody>
                    <a:bodyPr/>
                    <a:lstStyle/>
                    <a:p>
                      <a:endParaRPr lang="th-TH" sz="1400" b="1" dirty="0"/>
                    </a:p>
                  </a:txBody>
                  <a:tcPr>
                    <a:solidFill>
                      <a:schemeClr val="accent4">
                        <a:lumMod val="40000"/>
                        <a:lumOff val="60000"/>
                      </a:schemeClr>
                    </a:solidFill>
                  </a:tcPr>
                </a:tc>
                <a:extLst>
                  <a:ext uri="{0D108BD9-81ED-4DB2-BD59-A6C34878D82A}">
                    <a16:rowId xmlns:a16="http://schemas.microsoft.com/office/drawing/2014/main" val="1655713848"/>
                  </a:ext>
                </a:extLst>
              </a:tr>
              <a:tr h="370840">
                <a:tc>
                  <a:txBody>
                    <a:bodyPr/>
                    <a:lstStyle/>
                    <a:p>
                      <a:r>
                        <a:rPr lang="en-US" sz="1400" b="1" dirty="0"/>
                        <a:t>3.2 Hand washing</a:t>
                      </a:r>
                    </a:p>
                  </a:txBody>
                  <a:tcPr>
                    <a:solidFill>
                      <a:schemeClr val="accent4">
                        <a:lumMod val="20000"/>
                        <a:lumOff val="80000"/>
                      </a:schemeClr>
                    </a:solidFill>
                  </a:tcPr>
                </a:tc>
                <a:tc>
                  <a:txBody>
                    <a:bodyPr/>
                    <a:lstStyle/>
                    <a:p>
                      <a:pPr marL="117475" indent="-117475">
                        <a:buFont typeface="Arial" panose="020B0604020202020204" pitchFamily="34" charset="0"/>
                        <a:buChar char="•"/>
                      </a:pPr>
                      <a:r>
                        <a:rPr lang="en-US" sz="1400" b="1" i="0" dirty="0"/>
                        <a:t>DDC launched a campaign since Jan 2020.</a:t>
                      </a:r>
                    </a:p>
                    <a:p>
                      <a:pPr marL="117475" indent="-117475">
                        <a:buFont typeface="Arial" panose="020B0604020202020204" pitchFamily="34" charset="0"/>
                        <a:buChar char="•"/>
                      </a:pPr>
                      <a:r>
                        <a:rPr lang="en-US" sz="1400" b="1" i="0" dirty="0"/>
                        <a:t>Because of alcohol shortage, Gov’t have</a:t>
                      </a:r>
                      <a:r>
                        <a:rPr lang="th-TH" sz="1400" b="1" i="0" dirty="0"/>
                        <a:t> </a:t>
                      </a:r>
                      <a:r>
                        <a:rPr lang="en-US" sz="1400" b="1" i="0" dirty="0"/>
                        <a:t>controlled the price of alcohol-based hand sanitizer by adding to the price control list.</a:t>
                      </a:r>
                    </a:p>
                  </a:txBody>
                  <a:tcPr>
                    <a:solidFill>
                      <a:schemeClr val="accent4">
                        <a:lumMod val="20000"/>
                        <a:lumOff val="80000"/>
                      </a:schemeClr>
                    </a:solidFill>
                  </a:tcPr>
                </a:tc>
                <a:tc>
                  <a:txBody>
                    <a:bodyPr/>
                    <a:lstStyle/>
                    <a:p>
                      <a:pPr marL="117475" indent="-117475">
                        <a:buFont typeface="Arial" panose="020B0604020202020204" pitchFamily="34" charset="0"/>
                        <a:buChar char="•"/>
                      </a:pPr>
                      <a:r>
                        <a:rPr lang="en-US" sz="1400" b="1" i="0" dirty="0"/>
                        <a:t>reduce disease spreading </a:t>
                      </a:r>
                    </a:p>
                    <a:p>
                      <a:pPr marL="117475" indent="-117475">
                        <a:buFont typeface="Arial" panose="020B0604020202020204" pitchFamily="34" charset="0"/>
                        <a:buChar char="•"/>
                      </a:pPr>
                      <a:r>
                        <a:rPr lang="en-US" sz="1400" b="1" i="0" dirty="0"/>
                        <a:t>Make an alcohol shortage in Thailand.</a:t>
                      </a:r>
                      <a:endParaRPr lang="th-TH" sz="1400" b="1" i="0" dirty="0"/>
                    </a:p>
                  </a:txBody>
                  <a:tcPr>
                    <a:solidFill>
                      <a:schemeClr val="accent4">
                        <a:lumMod val="20000"/>
                        <a:lumOff val="80000"/>
                      </a:schemeClr>
                    </a:solidFill>
                  </a:tcPr>
                </a:tc>
                <a:tc>
                  <a:txBody>
                    <a:bodyPr/>
                    <a:lstStyle/>
                    <a:p>
                      <a:endParaRPr lang="th-TH" sz="1400" b="1" dirty="0"/>
                    </a:p>
                  </a:txBody>
                  <a:tcPr>
                    <a:solidFill>
                      <a:schemeClr val="accent4">
                        <a:lumMod val="20000"/>
                        <a:lumOff val="80000"/>
                      </a:schemeClr>
                    </a:solidFill>
                  </a:tcPr>
                </a:tc>
                <a:tc>
                  <a:txBody>
                    <a:bodyPr/>
                    <a:lstStyle/>
                    <a:p>
                      <a:endParaRPr lang="th-TH" sz="1400" b="1" dirty="0"/>
                    </a:p>
                  </a:txBody>
                  <a:tcPr>
                    <a:solidFill>
                      <a:schemeClr val="accent4">
                        <a:lumMod val="20000"/>
                        <a:lumOff val="80000"/>
                      </a:schemeClr>
                    </a:solidFill>
                  </a:tcPr>
                </a:tc>
                <a:extLst>
                  <a:ext uri="{0D108BD9-81ED-4DB2-BD59-A6C34878D82A}">
                    <a16:rowId xmlns:a16="http://schemas.microsoft.com/office/drawing/2014/main" val="4292762059"/>
                  </a:ext>
                </a:extLst>
              </a:tr>
            </a:tbl>
          </a:graphicData>
        </a:graphic>
      </p:graphicFrame>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 (cont.)</a:t>
            </a:r>
          </a:p>
        </p:txBody>
      </p:sp>
      <p:grpSp>
        <p:nvGrpSpPr>
          <p:cNvPr id="3" name="Group 2">
            <a:extLst>
              <a:ext uri="{FF2B5EF4-FFF2-40B4-BE49-F238E27FC236}">
                <a16:creationId xmlns:a16="http://schemas.microsoft.com/office/drawing/2014/main" id="{6601DAC5-BC8E-4CB3-9626-7DEBB8B0B94A}"/>
              </a:ext>
            </a:extLst>
          </p:cNvPr>
          <p:cNvGrpSpPr/>
          <p:nvPr/>
        </p:nvGrpSpPr>
        <p:grpSpPr>
          <a:xfrm>
            <a:off x="5738578" y="1537354"/>
            <a:ext cx="794215" cy="2217562"/>
            <a:chOff x="5738578" y="1537354"/>
            <a:chExt cx="794215" cy="2217562"/>
          </a:xfrm>
        </p:grpSpPr>
        <p:pic>
          <p:nvPicPr>
            <p:cNvPr id="4" name="Graphic 3" descr="Badge Follow">
              <a:extLst>
                <a:ext uri="{FF2B5EF4-FFF2-40B4-BE49-F238E27FC236}">
                  <a16:creationId xmlns:a16="http://schemas.microsoft.com/office/drawing/2014/main" id="{7F59E60D-61B1-44B2-B786-74869E1F3D2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8578" y="1537354"/>
              <a:ext cx="182880" cy="182880"/>
            </a:xfrm>
            <a:prstGeom prst="rect">
              <a:avLst/>
            </a:prstGeom>
          </p:spPr>
        </p:pic>
        <p:pic>
          <p:nvPicPr>
            <p:cNvPr id="5" name="Graphic 4" descr="Badge Follow">
              <a:extLst>
                <a:ext uri="{FF2B5EF4-FFF2-40B4-BE49-F238E27FC236}">
                  <a16:creationId xmlns:a16="http://schemas.microsoft.com/office/drawing/2014/main" id="{1F619FE4-8614-412C-B52F-AAF1FB83AA5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21458" y="1537354"/>
              <a:ext cx="182880" cy="182880"/>
            </a:xfrm>
            <a:prstGeom prst="rect">
              <a:avLst/>
            </a:prstGeom>
          </p:spPr>
        </p:pic>
        <p:pic>
          <p:nvPicPr>
            <p:cNvPr id="9" name="Graphic 8" descr="Badge Follow">
              <a:extLst>
                <a:ext uri="{FF2B5EF4-FFF2-40B4-BE49-F238E27FC236}">
                  <a16:creationId xmlns:a16="http://schemas.microsoft.com/office/drawing/2014/main" id="{5ED8AE7A-85D8-4EA1-A948-C38FF839DD2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8578" y="3572036"/>
              <a:ext cx="182880" cy="182880"/>
            </a:xfrm>
            <a:prstGeom prst="rect">
              <a:avLst/>
            </a:prstGeom>
          </p:spPr>
        </p:pic>
        <p:pic>
          <p:nvPicPr>
            <p:cNvPr id="11" name="Graphic 10" descr="Badge Unfollow">
              <a:extLst>
                <a:ext uri="{FF2B5EF4-FFF2-40B4-BE49-F238E27FC236}">
                  <a16:creationId xmlns:a16="http://schemas.microsoft.com/office/drawing/2014/main" id="{E770458E-B2F1-4E93-B6A5-C0C32233297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49913" y="1537354"/>
              <a:ext cx="182880" cy="182880"/>
            </a:xfrm>
            <a:prstGeom prst="rect">
              <a:avLst/>
            </a:prstGeom>
          </p:spPr>
        </p:pic>
        <p:pic>
          <p:nvPicPr>
            <p:cNvPr id="13" name="Graphic 12" descr="Badge Unfollow">
              <a:extLst>
                <a:ext uri="{FF2B5EF4-FFF2-40B4-BE49-F238E27FC236}">
                  <a16:creationId xmlns:a16="http://schemas.microsoft.com/office/drawing/2014/main" id="{50E00CAA-DEAF-4B12-B948-C770FF046C5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49913" y="3572036"/>
              <a:ext cx="182880" cy="182880"/>
            </a:xfrm>
            <a:prstGeom prst="rect">
              <a:avLst/>
            </a:prstGeom>
          </p:spPr>
        </p:pic>
      </p:grpSp>
    </p:spTree>
    <p:extLst>
      <p:ext uri="{BB962C8B-B14F-4D97-AF65-F5344CB8AC3E}">
        <p14:creationId xmlns:p14="http://schemas.microsoft.com/office/powerpoint/2010/main" val="2626162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26</a:t>
            </a:fld>
            <a:endParaRPr lang="th-TH">
              <a:solidFill>
                <a:prstClr val="black"/>
              </a:solidFill>
            </a:endParaRPr>
          </a:p>
        </p:txBody>
      </p:sp>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 (cont.)</a:t>
            </a:r>
          </a:p>
        </p:txBody>
      </p:sp>
      <p:grpSp>
        <p:nvGrpSpPr>
          <p:cNvPr id="12" name="Group 11">
            <a:extLst>
              <a:ext uri="{FF2B5EF4-FFF2-40B4-BE49-F238E27FC236}">
                <a16:creationId xmlns:a16="http://schemas.microsoft.com/office/drawing/2014/main" id="{58FB3788-E217-4759-9BF8-52969BB1DDD7}"/>
              </a:ext>
            </a:extLst>
          </p:cNvPr>
          <p:cNvGrpSpPr/>
          <p:nvPr/>
        </p:nvGrpSpPr>
        <p:grpSpPr>
          <a:xfrm>
            <a:off x="413652" y="853439"/>
            <a:ext cx="6030695" cy="3636824"/>
            <a:chOff x="342873" y="2292627"/>
            <a:chExt cx="6030695" cy="3062761"/>
          </a:xfrm>
        </p:grpSpPr>
        <p:graphicFrame>
          <p:nvGraphicFramePr>
            <p:cNvPr id="14" name="Chart 13">
              <a:extLst>
                <a:ext uri="{FF2B5EF4-FFF2-40B4-BE49-F238E27FC236}">
                  <a16:creationId xmlns:a16="http://schemas.microsoft.com/office/drawing/2014/main" id="{387A8429-7CF5-4896-BA98-E08494C24DA1}"/>
                </a:ext>
              </a:extLst>
            </p:cNvPr>
            <p:cNvGraphicFramePr/>
            <p:nvPr>
              <p:extLst>
                <p:ext uri="{D42A27DB-BD31-4B8C-83A1-F6EECF244321}">
                  <p14:modId xmlns:p14="http://schemas.microsoft.com/office/powerpoint/2010/main" val="4091389007"/>
                </p:ext>
              </p:extLst>
            </p:nvPr>
          </p:nvGraphicFramePr>
          <p:xfrm>
            <a:off x="946491" y="3192790"/>
            <a:ext cx="4823458" cy="2162598"/>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a:extLst>
                <a:ext uri="{FF2B5EF4-FFF2-40B4-BE49-F238E27FC236}">
                  <a16:creationId xmlns:a16="http://schemas.microsoft.com/office/drawing/2014/main" id="{0D853AB7-9132-49A1-B98E-59667C1F4C2C}"/>
                </a:ext>
              </a:extLst>
            </p:cNvPr>
            <p:cNvSpPr txBox="1"/>
            <p:nvPr/>
          </p:nvSpPr>
          <p:spPr>
            <a:xfrm>
              <a:off x="342873" y="2292627"/>
              <a:ext cx="6030695" cy="777585"/>
            </a:xfrm>
            <a:prstGeom prst="rect">
              <a:avLst/>
            </a:prstGeom>
            <a:noFill/>
          </p:spPr>
          <p:txBody>
            <a:bodyPr wrap="square">
              <a:spAutoFit/>
            </a:bodyPr>
            <a:lstStyle/>
            <a:p>
              <a:pPr algn="ctr"/>
              <a:r>
                <a:rPr lang="en-US" sz="1800" b="1" dirty="0"/>
                <a:t>The report of online survey on </a:t>
              </a:r>
              <a:r>
                <a:rPr lang="en-US" sz="1800" b="1" u="sng" dirty="0"/>
                <a:t>COVID-19 prevention measures</a:t>
              </a:r>
              <a:r>
                <a:rPr lang="en-US" sz="1800" b="1" dirty="0"/>
                <a:t> </a:t>
              </a:r>
              <a:br>
                <a:rPr lang="en-US" sz="1800" b="1" dirty="0"/>
              </a:br>
              <a:r>
                <a:rPr lang="en-US" sz="1800" b="1" dirty="0"/>
                <a:t>by International Health Policy Program (IHPP), MOPH</a:t>
              </a:r>
            </a:p>
            <a:p>
              <a:pPr algn="ctr"/>
              <a:r>
                <a:rPr lang="en-US" sz="1800" b="1" dirty="0"/>
                <a:t>(from 15,866 respondents)</a:t>
              </a:r>
              <a:endParaRPr lang="th-TH" sz="1800" b="1" dirty="0"/>
            </a:p>
          </p:txBody>
        </p:sp>
      </p:grpSp>
    </p:spTree>
    <p:extLst>
      <p:ext uri="{BB962C8B-B14F-4D97-AF65-F5344CB8AC3E}">
        <p14:creationId xmlns:p14="http://schemas.microsoft.com/office/powerpoint/2010/main" val="27264172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27</a:t>
            </a:fld>
            <a:endParaRPr lang="th-TH">
              <a:solidFill>
                <a:prstClr val="black"/>
              </a:solidFill>
            </a:endParaRPr>
          </a:p>
        </p:txBody>
      </p:sp>
      <p:graphicFrame>
        <p:nvGraphicFramePr>
          <p:cNvPr id="15" name="Table 2">
            <a:extLst>
              <a:ext uri="{FF2B5EF4-FFF2-40B4-BE49-F238E27FC236}">
                <a16:creationId xmlns:a16="http://schemas.microsoft.com/office/drawing/2014/main" id="{544886FF-C1FE-4044-AA82-D5C3D19F403D}"/>
              </a:ext>
            </a:extLst>
          </p:cNvPr>
          <p:cNvGraphicFramePr>
            <a:graphicFrameLocks noGrp="1"/>
          </p:cNvGraphicFramePr>
          <p:nvPr>
            <p:extLst>
              <p:ext uri="{D42A27DB-BD31-4B8C-83A1-F6EECF244321}">
                <p14:modId xmlns:p14="http://schemas.microsoft.com/office/powerpoint/2010/main" val="1082161171"/>
              </p:ext>
            </p:extLst>
          </p:nvPr>
        </p:nvGraphicFramePr>
        <p:xfrm>
          <a:off x="110652" y="712948"/>
          <a:ext cx="6667717" cy="4328160"/>
        </p:xfrm>
        <a:graphic>
          <a:graphicData uri="http://schemas.openxmlformats.org/drawingml/2006/table">
            <a:tbl>
              <a:tblPr firstRow="1" bandRow="1">
                <a:tableStyleId>{B301B821-A1FF-4177-AEE7-76D212191A09}</a:tableStyleId>
              </a:tblPr>
              <a:tblGrid>
                <a:gridCol w="1177821">
                  <a:extLst>
                    <a:ext uri="{9D8B030D-6E8A-4147-A177-3AD203B41FA5}">
                      <a16:colId xmlns:a16="http://schemas.microsoft.com/office/drawing/2014/main" val="2683794621"/>
                    </a:ext>
                  </a:extLst>
                </a:gridCol>
                <a:gridCol w="2360701">
                  <a:extLst>
                    <a:ext uri="{9D8B030D-6E8A-4147-A177-3AD203B41FA5}">
                      <a16:colId xmlns:a16="http://schemas.microsoft.com/office/drawing/2014/main" val="1378284032"/>
                    </a:ext>
                  </a:extLst>
                </a:gridCol>
                <a:gridCol w="2031915">
                  <a:extLst>
                    <a:ext uri="{9D8B030D-6E8A-4147-A177-3AD203B41FA5}">
                      <a16:colId xmlns:a16="http://schemas.microsoft.com/office/drawing/2014/main" val="319423085"/>
                    </a:ext>
                  </a:extLst>
                </a:gridCol>
                <a:gridCol w="548640">
                  <a:extLst>
                    <a:ext uri="{9D8B030D-6E8A-4147-A177-3AD203B41FA5}">
                      <a16:colId xmlns:a16="http://schemas.microsoft.com/office/drawing/2014/main" val="1050408642"/>
                    </a:ext>
                  </a:extLst>
                </a:gridCol>
                <a:gridCol w="548640">
                  <a:extLst>
                    <a:ext uri="{9D8B030D-6E8A-4147-A177-3AD203B41FA5}">
                      <a16:colId xmlns:a16="http://schemas.microsoft.com/office/drawing/2014/main" val="2169168508"/>
                    </a:ext>
                  </a:extLst>
                </a:gridCol>
              </a:tblGrid>
              <a:tr h="242074">
                <a:tc>
                  <a:txBody>
                    <a:bodyPr/>
                    <a:lstStyle/>
                    <a:p>
                      <a:pPr algn="ctr"/>
                      <a:r>
                        <a:rPr lang="en-US" sz="1400" dirty="0"/>
                        <a:t>Measures</a:t>
                      </a:r>
                      <a:endParaRPr lang="th-TH" sz="14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370840">
                <a:tc>
                  <a:txBody>
                    <a:bodyPr/>
                    <a:lstStyle/>
                    <a:p>
                      <a:r>
                        <a:rPr lang="en-US" sz="1400" b="1" i="0" dirty="0">
                          <a:effectLst>
                            <a:outerShdw blurRad="38100" dist="38100" dir="2700000" algn="tl">
                              <a:srgbClr val="000000">
                                <a:alpha val="43137"/>
                              </a:srgbClr>
                            </a:outerShdw>
                          </a:effectLst>
                        </a:rPr>
                        <a:t>4. Social distance</a:t>
                      </a:r>
                      <a:br>
                        <a:rPr lang="en-US" sz="1400" b="1" i="0" dirty="0"/>
                      </a:br>
                      <a:r>
                        <a:rPr lang="en-US" sz="1400" b="1" i="0" dirty="0"/>
                        <a:t>(under population movement)</a:t>
                      </a:r>
                    </a:p>
                  </a:txBody>
                  <a:tcPr>
                    <a:solidFill>
                      <a:schemeClr val="accent5">
                        <a:lumMod val="20000"/>
                        <a:lumOff val="80000"/>
                      </a:schemeClr>
                    </a:solidFill>
                  </a:tcPr>
                </a:tc>
                <a:tc>
                  <a:txBody>
                    <a:bodyPr/>
                    <a:lstStyle/>
                    <a:p>
                      <a:pPr marL="117475" indent="-117475" algn="l" defTabSz="685800" rtl="0" eaLnBrk="1" latinLnBrk="0" hangingPunct="1">
                        <a:buFont typeface="Arial" panose="020B0604020202020204" pitchFamily="34" charset="0"/>
                        <a:buChar char="•"/>
                      </a:pPr>
                      <a:r>
                        <a:rPr lang="en-US" sz="1400" b="1" kern="1200" dirty="0">
                          <a:solidFill>
                            <a:schemeClr val="dk1"/>
                          </a:solidFill>
                          <a:latin typeface="+mn-lt"/>
                          <a:ea typeface="+mn-ea"/>
                          <a:cs typeface="+mn-cs"/>
                        </a:rPr>
                        <a:t>Recommended by the DDC on Mar 14, 2020 </a:t>
                      </a:r>
                    </a:p>
                    <a:p>
                      <a:pPr marL="117475" indent="-117475" algn="l" defTabSz="685800" rtl="0" eaLnBrk="1" latinLnBrk="0" hangingPunct="1">
                        <a:buFont typeface="Arial" panose="020B0604020202020204" pitchFamily="34" charset="0"/>
                        <a:buChar char="•"/>
                      </a:pPr>
                      <a:r>
                        <a:rPr lang="en-US" sz="1400" b="1" kern="1200" dirty="0">
                          <a:solidFill>
                            <a:schemeClr val="dk1"/>
                          </a:solidFill>
                          <a:latin typeface="+mn-lt"/>
                          <a:ea typeface="+mn-ea"/>
                          <a:cs typeface="+mn-cs"/>
                        </a:rPr>
                        <a:t>Adopted by all government agencies, public transport, and public transport, and public places, e.g., restaurants</a:t>
                      </a:r>
                    </a:p>
                    <a:p>
                      <a:pPr marL="117475" indent="-117475" algn="l" defTabSz="685800" rtl="0" eaLnBrk="1" latinLnBrk="0" hangingPunct="1">
                        <a:buFont typeface="Arial" panose="020B0604020202020204" pitchFamily="34" charset="0"/>
                        <a:buChar char="•"/>
                      </a:pPr>
                      <a:r>
                        <a:rPr lang="en-US" sz="1400" b="1" kern="1200" dirty="0">
                          <a:solidFill>
                            <a:schemeClr val="dk1"/>
                          </a:solidFill>
                          <a:latin typeface="+mn-lt"/>
                          <a:ea typeface="+mn-ea"/>
                          <a:cs typeface="+mn-cs"/>
                        </a:rPr>
                        <a:t>Many businesses supported their workers to WFH</a:t>
                      </a:r>
                    </a:p>
                  </a:txBody>
                  <a:tcPr>
                    <a:solidFill>
                      <a:schemeClr val="accent5">
                        <a:lumMod val="20000"/>
                        <a:lumOff val="80000"/>
                      </a:schemeClr>
                    </a:solidFill>
                  </a:tcPr>
                </a:tc>
                <a:tc>
                  <a:txBody>
                    <a:bodyPr/>
                    <a:lstStyle/>
                    <a:p>
                      <a:pPr marL="117475" marR="0" lvl="0" indent="-117475"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dk1"/>
                          </a:solidFill>
                          <a:latin typeface="+mn-lt"/>
                          <a:ea typeface="+mn-ea"/>
                          <a:cs typeface="+mn-cs"/>
                        </a:rPr>
                        <a:t>Success of CCSA in asking people for cooperation and collective action</a:t>
                      </a:r>
                    </a:p>
                    <a:p>
                      <a:pPr marL="117475" marR="0" lvl="0" indent="-117475"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dk1"/>
                          </a:solidFill>
                          <a:latin typeface="+mn-lt"/>
                          <a:ea typeface="+mn-ea"/>
                          <a:cs typeface="+mn-cs"/>
                        </a:rPr>
                        <a:t>Reducing transportation and opportunity of disease spreading</a:t>
                      </a:r>
                    </a:p>
                    <a:p>
                      <a:pPr marL="117475" marR="0" lvl="0" indent="-117475"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i="0" dirty="0"/>
                        <a:t>Keep distancing rate (survey by IHPP)</a:t>
                      </a:r>
                    </a:p>
                    <a:p>
                      <a:pPr marL="0" indent="0">
                        <a:buFont typeface="Arial" panose="020B0604020202020204" pitchFamily="34" charset="0"/>
                        <a:buNone/>
                      </a:pPr>
                      <a:r>
                        <a:rPr lang="en-US" sz="1400" b="1" i="0" dirty="0"/>
                        <a:t>    Apr: 59.3%</a:t>
                      </a:r>
                    </a:p>
                    <a:p>
                      <a:pPr marL="0" indent="0">
                        <a:buFont typeface="Arial" panose="020B0604020202020204" pitchFamily="34" charset="0"/>
                        <a:buNone/>
                      </a:pPr>
                      <a:r>
                        <a:rPr lang="en-US" sz="1400" b="1" i="0" dirty="0"/>
                        <a:t>    Jun: 66%</a:t>
                      </a:r>
                    </a:p>
                  </a:txBody>
                  <a:tcPr>
                    <a:solidFill>
                      <a:schemeClr val="accent5">
                        <a:lumMod val="20000"/>
                        <a:lumOff val="80000"/>
                      </a:schemeClr>
                    </a:solidFill>
                  </a:tcPr>
                </a:tc>
                <a:tc>
                  <a:txBody>
                    <a:bodyPr/>
                    <a:lstStyle/>
                    <a:p>
                      <a:endParaRPr lang="th-TH" sz="1400" dirty="0"/>
                    </a:p>
                  </a:txBody>
                  <a:tcPr>
                    <a:solidFill>
                      <a:schemeClr val="accent5">
                        <a:lumMod val="20000"/>
                        <a:lumOff val="80000"/>
                      </a:schemeClr>
                    </a:solidFill>
                  </a:tcPr>
                </a:tc>
                <a:tc>
                  <a:txBody>
                    <a:bodyPr/>
                    <a:lstStyle/>
                    <a:p>
                      <a:endParaRPr lang="th-TH" sz="1400" dirty="0"/>
                    </a:p>
                  </a:txBody>
                  <a:tcPr>
                    <a:solidFill>
                      <a:schemeClr val="accent5">
                        <a:lumMod val="20000"/>
                        <a:lumOff val="80000"/>
                      </a:schemeClr>
                    </a:solidFill>
                  </a:tcPr>
                </a:tc>
                <a:extLst>
                  <a:ext uri="{0D108BD9-81ED-4DB2-BD59-A6C34878D82A}">
                    <a16:rowId xmlns:a16="http://schemas.microsoft.com/office/drawing/2014/main" val="1870454631"/>
                  </a:ext>
                </a:extLst>
              </a:tr>
              <a:tr h="251069">
                <a:tc>
                  <a:txBody>
                    <a:bodyPr/>
                    <a:lstStyle/>
                    <a:p>
                      <a:r>
                        <a:rPr lang="en-US" sz="1400" b="1" dirty="0"/>
                        <a:t>4.1 Soft lockdown and Business shutdown</a:t>
                      </a:r>
                      <a:br>
                        <a:rPr lang="en-US" sz="1400" b="1" dirty="0"/>
                      </a:br>
                      <a:endParaRPr lang="en-US" sz="1400" b="1" dirty="0"/>
                    </a:p>
                  </a:txBody>
                  <a:tcPr>
                    <a:solidFill>
                      <a:schemeClr val="accent5">
                        <a:lumMod val="40000"/>
                        <a:lumOff val="60000"/>
                      </a:schemeClr>
                    </a:solidFill>
                  </a:tcPr>
                </a:tc>
                <a:tc>
                  <a:txBody>
                    <a:bodyPr/>
                    <a:lstStyle/>
                    <a:p>
                      <a:pPr marL="117475" indent="-117475">
                        <a:buFont typeface="Arial" panose="020B0604020202020204" pitchFamily="34" charset="0"/>
                        <a:buChar char="•"/>
                      </a:pPr>
                      <a:r>
                        <a:rPr lang="en-US" sz="1400" b="1" dirty="0"/>
                        <a:t>Bangkok beginning on Mar 18, 2020</a:t>
                      </a:r>
                    </a:p>
                    <a:p>
                      <a:pPr marL="117475" indent="-117475">
                        <a:buFont typeface="Arial" panose="020B0604020202020204" pitchFamily="34" charset="0"/>
                        <a:buChar char="•"/>
                      </a:pPr>
                      <a:r>
                        <a:rPr lang="en-US" sz="1400" b="1" dirty="0"/>
                        <a:t>Nation-wide beginning Mar 26, 2020 </a:t>
                      </a:r>
                    </a:p>
                    <a:p>
                      <a:pPr marL="117475" marR="0" lvl="0" indent="-117475"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solidFill>
                            <a:schemeClr val="tx1"/>
                          </a:solidFill>
                        </a:rPr>
                        <a:t>More than 20 businesses </a:t>
                      </a:r>
                      <a:r>
                        <a:rPr lang="en-US" sz="1400" b="1" dirty="0"/>
                        <a:t>were closed since Mar 2020 and eased in 5 stages, starting on May 3, 2020 and ending in Jul 2020</a:t>
                      </a:r>
                    </a:p>
                    <a:p>
                      <a:pPr marL="117475" indent="-117475">
                        <a:buFont typeface="Arial" panose="020B0604020202020204" pitchFamily="34" charset="0"/>
                        <a:buChar char="•"/>
                      </a:pPr>
                      <a:r>
                        <a:rPr lang="en-US" sz="1400" b="1" dirty="0"/>
                        <a:t>Few cities closed their border, e.g., Phuket, Buriram</a:t>
                      </a:r>
                    </a:p>
                  </a:txBody>
                  <a:tcPr>
                    <a:solidFill>
                      <a:schemeClr val="accent5">
                        <a:lumMod val="40000"/>
                        <a:lumOff val="60000"/>
                      </a:schemeClr>
                    </a:solidFill>
                  </a:tcPr>
                </a:tc>
                <a:tc>
                  <a:txBody>
                    <a:bodyPr/>
                    <a:lstStyle/>
                    <a:p>
                      <a:pPr marL="117475" marR="0" lvl="0" indent="-117475"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t>People in Bangkok &amp; Phuket were panic and rushed back to their hometowns</a:t>
                      </a:r>
                    </a:p>
                    <a:p>
                      <a:pPr marL="117475" indent="-117475">
                        <a:buFont typeface="Arial" panose="020B0604020202020204" pitchFamily="34" charset="0"/>
                        <a:buChar char="•"/>
                      </a:pPr>
                      <a:r>
                        <a:rPr lang="en-US" sz="1400" b="1" dirty="0"/>
                        <a:t>Very little evidence of non-compliance</a:t>
                      </a:r>
                    </a:p>
                    <a:p>
                      <a:pPr marL="117475" indent="-117475">
                        <a:buFont typeface="Arial" panose="020B0604020202020204" pitchFamily="34" charset="0"/>
                        <a:buChar char="•"/>
                      </a:pPr>
                      <a:r>
                        <a:rPr lang="en-US" sz="1400" b="1" dirty="0"/>
                        <a:t>High economic cost on logistics and service sector </a:t>
                      </a:r>
                    </a:p>
                  </a:txBody>
                  <a:tcPr>
                    <a:solidFill>
                      <a:schemeClr val="accent5">
                        <a:lumMod val="40000"/>
                        <a:lumOff val="60000"/>
                      </a:schemeClr>
                    </a:solidFill>
                  </a:tcPr>
                </a:tc>
                <a:tc>
                  <a:txBody>
                    <a:bodyPr/>
                    <a:lstStyle/>
                    <a:p>
                      <a:endParaRPr lang="th-TH" sz="1400" dirty="0"/>
                    </a:p>
                  </a:txBody>
                  <a:tcPr>
                    <a:solidFill>
                      <a:schemeClr val="accent5">
                        <a:lumMod val="40000"/>
                        <a:lumOff val="60000"/>
                      </a:schemeClr>
                    </a:solidFill>
                  </a:tcPr>
                </a:tc>
                <a:tc>
                  <a:txBody>
                    <a:bodyPr/>
                    <a:lstStyle/>
                    <a:p>
                      <a:endParaRPr lang="th-TH" sz="1400" dirty="0"/>
                    </a:p>
                  </a:txBody>
                  <a:tcPr>
                    <a:solidFill>
                      <a:schemeClr val="accent5">
                        <a:lumMod val="40000"/>
                        <a:lumOff val="60000"/>
                      </a:schemeClr>
                    </a:solidFill>
                  </a:tcPr>
                </a:tc>
                <a:extLst>
                  <a:ext uri="{0D108BD9-81ED-4DB2-BD59-A6C34878D82A}">
                    <a16:rowId xmlns:a16="http://schemas.microsoft.com/office/drawing/2014/main" val="1655713848"/>
                  </a:ext>
                </a:extLst>
              </a:tr>
            </a:tbl>
          </a:graphicData>
        </a:graphic>
      </p:graphicFrame>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 (cont.)</a:t>
            </a:r>
          </a:p>
        </p:txBody>
      </p:sp>
      <p:grpSp>
        <p:nvGrpSpPr>
          <p:cNvPr id="31" name="Group 30">
            <a:extLst>
              <a:ext uri="{FF2B5EF4-FFF2-40B4-BE49-F238E27FC236}">
                <a16:creationId xmlns:a16="http://schemas.microsoft.com/office/drawing/2014/main" id="{039F3E43-7BE0-444F-BD9F-BCECEB2F6770}"/>
              </a:ext>
            </a:extLst>
          </p:cNvPr>
          <p:cNvGrpSpPr/>
          <p:nvPr/>
        </p:nvGrpSpPr>
        <p:grpSpPr>
          <a:xfrm>
            <a:off x="5600674" y="1131814"/>
            <a:ext cx="1146674" cy="2366780"/>
            <a:chOff x="5585796" y="1238494"/>
            <a:chExt cx="1146674" cy="2366780"/>
          </a:xfrm>
        </p:grpSpPr>
        <p:pic>
          <p:nvPicPr>
            <p:cNvPr id="3" name="Graphic 2" descr="Badge Unfollow">
              <a:extLst>
                <a:ext uri="{FF2B5EF4-FFF2-40B4-BE49-F238E27FC236}">
                  <a16:creationId xmlns:a16="http://schemas.microsoft.com/office/drawing/2014/main" id="{792B7E2D-44FD-4290-B2BF-15EFCB2E9E4D}"/>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67005" y="3420381"/>
              <a:ext cx="182880" cy="182880"/>
            </a:xfrm>
            <a:prstGeom prst="rect">
              <a:avLst/>
            </a:prstGeom>
          </p:spPr>
        </p:pic>
        <p:pic>
          <p:nvPicPr>
            <p:cNvPr id="4" name="Graphic 3" descr="Badge Unfollow">
              <a:extLst>
                <a:ext uri="{FF2B5EF4-FFF2-40B4-BE49-F238E27FC236}">
                  <a16:creationId xmlns:a16="http://schemas.microsoft.com/office/drawing/2014/main" id="{84013136-D922-4BFA-A5D5-CA3B3A8C5027}"/>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49590" y="3422394"/>
              <a:ext cx="182880" cy="182880"/>
            </a:xfrm>
            <a:prstGeom prst="rect">
              <a:avLst/>
            </a:prstGeom>
          </p:spPr>
        </p:pic>
        <p:pic>
          <p:nvPicPr>
            <p:cNvPr id="6" name="Graphic 5" descr="Badge Follow">
              <a:extLst>
                <a:ext uri="{FF2B5EF4-FFF2-40B4-BE49-F238E27FC236}">
                  <a16:creationId xmlns:a16="http://schemas.microsoft.com/office/drawing/2014/main" id="{66DC001A-BDE2-48E9-BC1B-95F0BB926F89}"/>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85796" y="3418368"/>
              <a:ext cx="182880" cy="182880"/>
            </a:xfrm>
            <a:prstGeom prst="rect">
              <a:avLst/>
            </a:prstGeom>
          </p:spPr>
        </p:pic>
        <p:pic>
          <p:nvPicPr>
            <p:cNvPr id="10" name="Graphic 9" descr="Badge Follow">
              <a:extLst>
                <a:ext uri="{FF2B5EF4-FFF2-40B4-BE49-F238E27FC236}">
                  <a16:creationId xmlns:a16="http://schemas.microsoft.com/office/drawing/2014/main" id="{7029B350-A54D-4B12-9EAB-DCE0FF16602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65300" y="3418368"/>
              <a:ext cx="182880" cy="182880"/>
            </a:xfrm>
            <a:prstGeom prst="rect">
              <a:avLst/>
            </a:prstGeom>
          </p:spPr>
        </p:pic>
        <p:pic>
          <p:nvPicPr>
            <p:cNvPr id="12" name="Graphic 11" descr="Badge Follow">
              <a:extLst>
                <a:ext uri="{FF2B5EF4-FFF2-40B4-BE49-F238E27FC236}">
                  <a16:creationId xmlns:a16="http://schemas.microsoft.com/office/drawing/2014/main" id="{AF598819-243B-4A26-A3DD-1CEB2758A4EA}"/>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42515" y="3418368"/>
              <a:ext cx="182880" cy="182880"/>
            </a:xfrm>
            <a:prstGeom prst="rect">
              <a:avLst/>
            </a:prstGeom>
          </p:spPr>
        </p:pic>
        <p:pic>
          <p:nvPicPr>
            <p:cNvPr id="8" name="Graphic 7" descr="Badge Follow">
              <a:extLst>
                <a:ext uri="{FF2B5EF4-FFF2-40B4-BE49-F238E27FC236}">
                  <a16:creationId xmlns:a16="http://schemas.microsoft.com/office/drawing/2014/main" id="{4F4D2796-660A-42DF-8E18-3E2BE12373D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85796" y="1240507"/>
              <a:ext cx="182880" cy="182880"/>
            </a:xfrm>
            <a:prstGeom prst="rect">
              <a:avLst/>
            </a:prstGeom>
          </p:spPr>
        </p:pic>
        <p:pic>
          <p:nvPicPr>
            <p:cNvPr id="24" name="Graphic 23" descr="Badge Unfollow">
              <a:extLst>
                <a:ext uri="{FF2B5EF4-FFF2-40B4-BE49-F238E27FC236}">
                  <a16:creationId xmlns:a16="http://schemas.microsoft.com/office/drawing/2014/main" id="{7BD0DB3A-228B-4A64-943A-7E4C031DE61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7690" y="1238494"/>
              <a:ext cx="182880" cy="182880"/>
            </a:xfrm>
            <a:prstGeom prst="rect">
              <a:avLst/>
            </a:prstGeom>
          </p:spPr>
        </p:pic>
        <p:pic>
          <p:nvPicPr>
            <p:cNvPr id="26" name="Graphic 25" descr="Badge Follow">
              <a:extLst>
                <a:ext uri="{FF2B5EF4-FFF2-40B4-BE49-F238E27FC236}">
                  <a16:creationId xmlns:a16="http://schemas.microsoft.com/office/drawing/2014/main" id="{BC13B6B7-3C6B-4059-A371-611528882148}"/>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59796" y="1238494"/>
              <a:ext cx="182880" cy="182880"/>
            </a:xfrm>
            <a:prstGeom prst="rect">
              <a:avLst/>
            </a:prstGeom>
          </p:spPr>
        </p:pic>
        <p:pic>
          <p:nvPicPr>
            <p:cNvPr id="28" name="Graphic 27" descr="Badge Follow">
              <a:extLst>
                <a:ext uri="{FF2B5EF4-FFF2-40B4-BE49-F238E27FC236}">
                  <a16:creationId xmlns:a16="http://schemas.microsoft.com/office/drawing/2014/main" id="{FCF4918C-1A63-4FBF-80F3-5C4D2CEF71F2}"/>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37011" y="1238494"/>
              <a:ext cx="182880" cy="182880"/>
            </a:xfrm>
            <a:prstGeom prst="rect">
              <a:avLst/>
            </a:prstGeom>
          </p:spPr>
        </p:pic>
        <p:pic>
          <p:nvPicPr>
            <p:cNvPr id="30" name="Graphic 29" descr="Badge Unfollow">
              <a:extLst>
                <a:ext uri="{FF2B5EF4-FFF2-40B4-BE49-F238E27FC236}">
                  <a16:creationId xmlns:a16="http://schemas.microsoft.com/office/drawing/2014/main" id="{458BB521-2117-479C-88A6-0208695D2FA4}"/>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00480" y="3418368"/>
              <a:ext cx="182880" cy="182880"/>
            </a:xfrm>
            <a:prstGeom prst="rect">
              <a:avLst/>
            </a:prstGeom>
          </p:spPr>
        </p:pic>
      </p:grpSp>
    </p:spTree>
    <p:extLst>
      <p:ext uri="{BB962C8B-B14F-4D97-AF65-F5344CB8AC3E}">
        <p14:creationId xmlns:p14="http://schemas.microsoft.com/office/powerpoint/2010/main" val="529629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28</a:t>
            </a:fld>
            <a:endParaRPr lang="th-TH">
              <a:solidFill>
                <a:prstClr val="black"/>
              </a:solidFill>
            </a:endParaRPr>
          </a:p>
        </p:txBody>
      </p:sp>
      <p:graphicFrame>
        <p:nvGraphicFramePr>
          <p:cNvPr id="15" name="Table 2">
            <a:extLst>
              <a:ext uri="{FF2B5EF4-FFF2-40B4-BE49-F238E27FC236}">
                <a16:creationId xmlns:a16="http://schemas.microsoft.com/office/drawing/2014/main" id="{544886FF-C1FE-4044-AA82-D5C3D19F403D}"/>
              </a:ext>
            </a:extLst>
          </p:cNvPr>
          <p:cNvGraphicFramePr>
            <a:graphicFrameLocks noGrp="1"/>
          </p:cNvGraphicFramePr>
          <p:nvPr>
            <p:extLst>
              <p:ext uri="{D42A27DB-BD31-4B8C-83A1-F6EECF244321}">
                <p14:modId xmlns:p14="http://schemas.microsoft.com/office/powerpoint/2010/main" val="581847643"/>
              </p:ext>
            </p:extLst>
          </p:nvPr>
        </p:nvGraphicFramePr>
        <p:xfrm>
          <a:off x="110652" y="793048"/>
          <a:ext cx="6667717" cy="2316480"/>
        </p:xfrm>
        <a:graphic>
          <a:graphicData uri="http://schemas.openxmlformats.org/drawingml/2006/table">
            <a:tbl>
              <a:tblPr firstRow="1" bandRow="1">
                <a:tableStyleId>{B301B821-A1FF-4177-AEE7-76D212191A09}</a:tableStyleId>
              </a:tblPr>
              <a:tblGrid>
                <a:gridCol w="1314111">
                  <a:extLst>
                    <a:ext uri="{9D8B030D-6E8A-4147-A177-3AD203B41FA5}">
                      <a16:colId xmlns:a16="http://schemas.microsoft.com/office/drawing/2014/main" val="2683794621"/>
                    </a:ext>
                  </a:extLst>
                </a:gridCol>
                <a:gridCol w="2224411">
                  <a:extLst>
                    <a:ext uri="{9D8B030D-6E8A-4147-A177-3AD203B41FA5}">
                      <a16:colId xmlns:a16="http://schemas.microsoft.com/office/drawing/2014/main" val="1378284032"/>
                    </a:ext>
                  </a:extLst>
                </a:gridCol>
                <a:gridCol w="2031915">
                  <a:extLst>
                    <a:ext uri="{9D8B030D-6E8A-4147-A177-3AD203B41FA5}">
                      <a16:colId xmlns:a16="http://schemas.microsoft.com/office/drawing/2014/main" val="319423085"/>
                    </a:ext>
                  </a:extLst>
                </a:gridCol>
                <a:gridCol w="548640">
                  <a:extLst>
                    <a:ext uri="{9D8B030D-6E8A-4147-A177-3AD203B41FA5}">
                      <a16:colId xmlns:a16="http://schemas.microsoft.com/office/drawing/2014/main" val="1050408642"/>
                    </a:ext>
                  </a:extLst>
                </a:gridCol>
                <a:gridCol w="548640">
                  <a:extLst>
                    <a:ext uri="{9D8B030D-6E8A-4147-A177-3AD203B41FA5}">
                      <a16:colId xmlns:a16="http://schemas.microsoft.com/office/drawing/2014/main" val="2169168508"/>
                    </a:ext>
                  </a:extLst>
                </a:gridCol>
              </a:tblGrid>
              <a:tr h="242074">
                <a:tc>
                  <a:txBody>
                    <a:bodyPr/>
                    <a:lstStyle/>
                    <a:p>
                      <a:pPr algn="ctr"/>
                      <a:r>
                        <a:rPr lang="en-US" sz="1400" dirty="0"/>
                        <a:t>Measures</a:t>
                      </a:r>
                      <a:endParaRPr lang="th-TH" sz="14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370840">
                <a:tc>
                  <a:txBody>
                    <a:bodyPr/>
                    <a:lstStyle/>
                    <a:p>
                      <a:r>
                        <a:rPr lang="en-US" sz="1400" b="1" dirty="0"/>
                        <a:t>4.2 Curfew</a:t>
                      </a:r>
                    </a:p>
                  </a:txBody>
                  <a:tcPr>
                    <a:solidFill>
                      <a:schemeClr val="accent5">
                        <a:lumMod val="20000"/>
                        <a:lumOff val="80000"/>
                      </a:schemeClr>
                    </a:solidFill>
                  </a:tcPr>
                </a:tc>
                <a:tc>
                  <a:txBody>
                    <a:bodyPr/>
                    <a:lstStyle/>
                    <a:p>
                      <a:pPr marL="117475" indent="-117475">
                        <a:buFont typeface="Arial" panose="020B0604020202020204" pitchFamily="34" charset="0"/>
                        <a:buChar char="•"/>
                      </a:pPr>
                      <a:r>
                        <a:rPr lang="en-US" sz="1400" b="1" dirty="0"/>
                        <a:t>Beginning on Apr 3, 2020, then gradually phasing out and ending on Jun 15, 2020</a:t>
                      </a:r>
                    </a:p>
                    <a:p>
                      <a:pPr marL="117475" indent="-117475">
                        <a:buFont typeface="Arial" panose="020B0604020202020204" pitchFamily="34" charset="0"/>
                        <a:buChar char="•"/>
                      </a:pPr>
                      <a:r>
                        <a:rPr lang="en-US" sz="1400" b="1" dirty="0"/>
                        <a:t>But the Emergency decree is still being enforced</a:t>
                      </a:r>
                    </a:p>
                    <a:p>
                      <a:pPr marL="117475" indent="-117475">
                        <a:buFont typeface="Arial" panose="020B0604020202020204" pitchFamily="34" charset="0"/>
                        <a:buChar char="•"/>
                      </a:pPr>
                      <a:r>
                        <a:rPr lang="en-US" sz="1400" b="1" dirty="0"/>
                        <a:t>Using police, military and local administration personnel </a:t>
                      </a:r>
                    </a:p>
                    <a:p>
                      <a:pPr marL="117475" indent="-117475">
                        <a:buFont typeface="Arial" panose="020B0604020202020204" pitchFamily="34" charset="0"/>
                        <a:buChar char="•"/>
                      </a:pPr>
                      <a:r>
                        <a:rPr lang="en-US" sz="1400" b="1" dirty="0"/>
                        <a:t>Large budget for OT payment, estimated at 200 million baht</a:t>
                      </a:r>
                    </a:p>
                  </a:txBody>
                  <a:tcPr>
                    <a:solidFill>
                      <a:schemeClr val="accent5">
                        <a:lumMod val="20000"/>
                        <a:lumOff val="80000"/>
                      </a:schemeClr>
                    </a:solidFill>
                  </a:tcPr>
                </a:tc>
                <a:tc>
                  <a:txBody>
                    <a:bodyPr/>
                    <a:lstStyle/>
                    <a:p>
                      <a:pPr marL="117475" indent="-117475">
                        <a:buFont typeface="Arial" panose="020B0604020202020204" pitchFamily="34" charset="0"/>
                        <a:buChar char="•"/>
                      </a:pPr>
                      <a:r>
                        <a:rPr lang="en-US" sz="1400" b="1" dirty="0"/>
                        <a:t>the number of violations approximately 582 cases/day, especially violated by teenagers </a:t>
                      </a:r>
                      <a:endParaRPr lang="th-TH" sz="1400" b="1" dirty="0"/>
                    </a:p>
                    <a:p>
                      <a:pPr marL="117475" indent="-117475">
                        <a:buFont typeface="Arial" panose="020B0604020202020204" pitchFamily="34" charset="0"/>
                        <a:buChar char="•"/>
                      </a:pPr>
                      <a:r>
                        <a:rPr lang="en-US" sz="1400" b="1" dirty="0"/>
                        <a:t>Seriously affecting logistics, particularly transportation of fresh produce</a:t>
                      </a:r>
                    </a:p>
                  </a:txBody>
                  <a:tcPr>
                    <a:solidFill>
                      <a:schemeClr val="accent5">
                        <a:lumMod val="20000"/>
                        <a:lumOff val="80000"/>
                      </a:schemeClr>
                    </a:solidFill>
                  </a:tcPr>
                </a:tc>
                <a:tc>
                  <a:txBody>
                    <a:bodyPr/>
                    <a:lstStyle/>
                    <a:p>
                      <a:endParaRPr lang="th-TH" sz="1400" dirty="0"/>
                    </a:p>
                  </a:txBody>
                  <a:tcPr>
                    <a:solidFill>
                      <a:schemeClr val="accent5">
                        <a:lumMod val="20000"/>
                        <a:lumOff val="80000"/>
                      </a:schemeClr>
                    </a:solidFill>
                  </a:tcPr>
                </a:tc>
                <a:tc>
                  <a:txBody>
                    <a:bodyPr/>
                    <a:lstStyle/>
                    <a:p>
                      <a:endParaRPr lang="th-TH" sz="1400" dirty="0"/>
                    </a:p>
                  </a:txBody>
                  <a:tcPr>
                    <a:solidFill>
                      <a:schemeClr val="accent5">
                        <a:lumMod val="20000"/>
                        <a:lumOff val="80000"/>
                      </a:schemeClr>
                    </a:solidFill>
                  </a:tcPr>
                </a:tc>
                <a:extLst>
                  <a:ext uri="{0D108BD9-81ED-4DB2-BD59-A6C34878D82A}">
                    <a16:rowId xmlns:a16="http://schemas.microsoft.com/office/drawing/2014/main" val="4292762059"/>
                  </a:ext>
                </a:extLst>
              </a:tr>
            </a:tbl>
          </a:graphicData>
        </a:graphic>
      </p:graphicFrame>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 (cont.)</a:t>
            </a:r>
          </a:p>
        </p:txBody>
      </p:sp>
      <p:pic>
        <p:nvPicPr>
          <p:cNvPr id="14" name="Graphic 13" descr="Badge Follow">
            <a:extLst>
              <a:ext uri="{FF2B5EF4-FFF2-40B4-BE49-F238E27FC236}">
                <a16:creationId xmlns:a16="http://schemas.microsoft.com/office/drawing/2014/main" id="{92167856-638E-448B-8ED1-4FDB200C7DD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63482" y="1167917"/>
            <a:ext cx="182880" cy="182880"/>
          </a:xfrm>
          <a:prstGeom prst="rect">
            <a:avLst/>
          </a:prstGeom>
        </p:spPr>
      </p:pic>
      <p:pic>
        <p:nvPicPr>
          <p:cNvPr id="18" name="Graphic 17" descr="Badge Unfollow">
            <a:extLst>
              <a:ext uri="{FF2B5EF4-FFF2-40B4-BE49-F238E27FC236}">
                <a16:creationId xmlns:a16="http://schemas.microsoft.com/office/drawing/2014/main" id="{DF5735D0-96CE-4583-9DD9-93CA6DA05A06}"/>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81883" y="1167917"/>
            <a:ext cx="182880" cy="182880"/>
          </a:xfrm>
          <a:prstGeom prst="rect">
            <a:avLst/>
          </a:prstGeom>
        </p:spPr>
      </p:pic>
      <p:pic>
        <p:nvPicPr>
          <p:cNvPr id="20" name="Graphic 19" descr="Badge Unfollow">
            <a:extLst>
              <a:ext uri="{FF2B5EF4-FFF2-40B4-BE49-F238E27FC236}">
                <a16:creationId xmlns:a16="http://schemas.microsoft.com/office/drawing/2014/main" id="{89EC1CAC-8E1B-4F13-A57A-EE51A09BF94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64468" y="1169930"/>
            <a:ext cx="182880" cy="182880"/>
          </a:xfrm>
          <a:prstGeom prst="rect">
            <a:avLst/>
          </a:prstGeom>
        </p:spPr>
      </p:pic>
      <p:graphicFrame>
        <p:nvGraphicFramePr>
          <p:cNvPr id="11" name="Content Placeholder 5">
            <a:extLst>
              <a:ext uri="{FF2B5EF4-FFF2-40B4-BE49-F238E27FC236}">
                <a16:creationId xmlns:a16="http://schemas.microsoft.com/office/drawing/2014/main" id="{406B2965-43CF-41F1-8204-56492EF20302}"/>
              </a:ext>
            </a:extLst>
          </p:cNvPr>
          <p:cNvGraphicFramePr>
            <a:graphicFrameLocks noGrp="1"/>
          </p:cNvGraphicFramePr>
          <p:nvPr>
            <p:ph idx="1"/>
            <p:extLst>
              <p:ext uri="{D42A27DB-BD31-4B8C-83A1-F6EECF244321}">
                <p14:modId xmlns:p14="http://schemas.microsoft.com/office/powerpoint/2010/main" val="471354870"/>
              </p:ext>
            </p:extLst>
          </p:nvPr>
        </p:nvGraphicFramePr>
        <p:xfrm>
          <a:off x="-354513" y="3109528"/>
          <a:ext cx="5489162" cy="2033973"/>
        </p:xfrm>
        <a:graphic>
          <a:graphicData uri="http://schemas.openxmlformats.org/drawingml/2006/chart">
            <c:chart xmlns:c="http://schemas.openxmlformats.org/drawingml/2006/chart" xmlns:r="http://schemas.openxmlformats.org/officeDocument/2006/relationships" r:id="rId7"/>
          </a:graphicData>
        </a:graphic>
      </p:graphicFrame>
      <p:sp>
        <p:nvSpPr>
          <p:cNvPr id="13" name="TextBox 12">
            <a:extLst>
              <a:ext uri="{FF2B5EF4-FFF2-40B4-BE49-F238E27FC236}">
                <a16:creationId xmlns:a16="http://schemas.microsoft.com/office/drawing/2014/main" id="{A4D922C0-0A29-4E68-94C0-779B721B5ED4}"/>
              </a:ext>
            </a:extLst>
          </p:cNvPr>
          <p:cNvSpPr txBox="1"/>
          <p:nvPr/>
        </p:nvSpPr>
        <p:spPr>
          <a:xfrm>
            <a:off x="4055165" y="3265414"/>
            <a:ext cx="2793984" cy="1231106"/>
          </a:xfrm>
          <a:prstGeom prst="rect">
            <a:avLst/>
          </a:prstGeom>
          <a:noFill/>
        </p:spPr>
        <p:txBody>
          <a:bodyPr wrap="square">
            <a:spAutoFit/>
          </a:bodyPr>
          <a:lstStyle/>
          <a:p>
            <a:r>
              <a:rPr lang="en-US" sz="2000" b="1" u="sng" dirty="0">
                <a:effectLst>
                  <a:outerShdw blurRad="38100" dist="38100" dir="2700000" algn="tl">
                    <a:srgbClr val="000000">
                      <a:alpha val="43137"/>
                    </a:srgbClr>
                  </a:outerShdw>
                </a:effectLst>
              </a:rPr>
              <a:t>Work from home and office </a:t>
            </a:r>
          </a:p>
          <a:p>
            <a:r>
              <a:rPr lang="en-US" sz="1800" b="1" dirty="0"/>
              <a:t>The online weekly survey report on Apr 9-15, 2020 by MOPH &amp; NSO </a:t>
            </a:r>
          </a:p>
          <a:p>
            <a:r>
              <a:rPr lang="en-US" sz="1800" b="1" dirty="0"/>
              <a:t>(from 11,765 respondents)</a:t>
            </a:r>
            <a:endParaRPr lang="th-TH" sz="1800" b="1" dirty="0"/>
          </a:p>
        </p:txBody>
      </p:sp>
    </p:spTree>
    <p:extLst>
      <p:ext uri="{BB962C8B-B14F-4D97-AF65-F5344CB8AC3E}">
        <p14:creationId xmlns:p14="http://schemas.microsoft.com/office/powerpoint/2010/main" val="3032151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D08C8AE-2851-40E6-A7FF-5B122CBC1BAF}"/>
              </a:ext>
            </a:extLst>
          </p:cNvPr>
          <p:cNvSpPr>
            <a:spLocks noGrp="1"/>
          </p:cNvSpPr>
          <p:nvPr>
            <p:ph type="sldNum" sz="quarter" idx="12"/>
          </p:nvPr>
        </p:nvSpPr>
        <p:spPr/>
        <p:txBody>
          <a:bodyPr/>
          <a:lstStyle/>
          <a:p>
            <a:fld id="{2BBA52F3-BB87-47C9-8F58-716823F9E311}" type="slidenum">
              <a:rPr lang="th-TH" smtClean="0">
                <a:solidFill>
                  <a:prstClr val="black"/>
                </a:solidFill>
              </a:rPr>
              <a:pPr/>
              <a:t>29</a:t>
            </a:fld>
            <a:endParaRPr lang="th-TH" dirty="0">
              <a:solidFill>
                <a:prstClr val="black"/>
              </a:solidFill>
            </a:endParaRPr>
          </a:p>
        </p:txBody>
      </p:sp>
      <p:sp>
        <p:nvSpPr>
          <p:cNvPr id="6" name="TextBox 5">
            <a:extLst>
              <a:ext uri="{FF2B5EF4-FFF2-40B4-BE49-F238E27FC236}">
                <a16:creationId xmlns:a16="http://schemas.microsoft.com/office/drawing/2014/main" id="{5C33E025-C4E0-4257-B877-67C4941800E0}"/>
              </a:ext>
            </a:extLst>
          </p:cNvPr>
          <p:cNvSpPr txBox="1"/>
          <p:nvPr/>
        </p:nvSpPr>
        <p:spPr>
          <a:xfrm>
            <a:off x="758655"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 (cont.)</a:t>
            </a:r>
          </a:p>
        </p:txBody>
      </p:sp>
      <p:sp>
        <p:nvSpPr>
          <p:cNvPr id="7" name="Title 1">
            <a:extLst>
              <a:ext uri="{FF2B5EF4-FFF2-40B4-BE49-F238E27FC236}">
                <a16:creationId xmlns:a16="http://schemas.microsoft.com/office/drawing/2014/main" id="{3C6A11CF-A9D4-4D6C-9364-9A3C90B63240}"/>
              </a:ext>
            </a:extLst>
          </p:cNvPr>
          <p:cNvSpPr>
            <a:spLocks noGrp="1"/>
          </p:cNvSpPr>
          <p:nvPr>
            <p:ph type="title"/>
          </p:nvPr>
        </p:nvSpPr>
        <p:spPr>
          <a:xfrm>
            <a:off x="536124" y="811842"/>
            <a:ext cx="6076049" cy="431430"/>
          </a:xfrm>
        </p:spPr>
        <p:txBody>
          <a:bodyPr>
            <a:noAutofit/>
          </a:bodyPr>
          <a:lstStyle/>
          <a:p>
            <a:r>
              <a:rPr lang="en-US" sz="2000" dirty="0">
                <a:solidFill>
                  <a:schemeClr val="tx1"/>
                </a:solidFill>
              </a:rPr>
              <a:t>Evaluation results of people who visit 24 businesses</a:t>
            </a:r>
            <a:br>
              <a:rPr lang="en-US" sz="2000" dirty="0">
                <a:solidFill>
                  <a:schemeClr val="tx1"/>
                </a:solidFill>
              </a:rPr>
            </a:br>
            <a:r>
              <a:rPr lang="en-US" sz="2000" dirty="0">
                <a:solidFill>
                  <a:schemeClr val="tx1"/>
                </a:solidFill>
              </a:rPr>
              <a:t>These are five businesses with lowest health score</a:t>
            </a:r>
          </a:p>
        </p:txBody>
      </p:sp>
      <p:sp>
        <p:nvSpPr>
          <p:cNvPr id="8" name="TextBox 7">
            <a:extLst>
              <a:ext uri="{FF2B5EF4-FFF2-40B4-BE49-F238E27FC236}">
                <a16:creationId xmlns:a16="http://schemas.microsoft.com/office/drawing/2014/main" id="{B69157B8-8569-4141-8C8F-4C7BC7E09D88}"/>
              </a:ext>
            </a:extLst>
          </p:cNvPr>
          <p:cNvSpPr txBox="1"/>
          <p:nvPr/>
        </p:nvSpPr>
        <p:spPr>
          <a:xfrm>
            <a:off x="90777" y="3652525"/>
            <a:ext cx="6767223" cy="1354217"/>
          </a:xfrm>
          <a:prstGeom prst="rect">
            <a:avLst/>
          </a:prstGeom>
          <a:noFill/>
        </p:spPr>
        <p:txBody>
          <a:bodyPr wrap="square">
            <a:spAutoFit/>
          </a:bodyPr>
          <a:lstStyle/>
          <a:p>
            <a:r>
              <a:rPr lang="en-US" sz="1400" b="1" dirty="0"/>
              <a:t>Note: (1) The questions are shop being cleaned regularly, people wearing masks, hand washing service, social distancing. </a:t>
            </a:r>
            <a:br>
              <a:rPr lang="en-US" sz="1400" b="1" dirty="0"/>
            </a:br>
            <a:r>
              <a:rPr lang="en-US" sz="1400" b="1" dirty="0"/>
              <a:t>The total score is 5 points. The result may upper bias because only who that check-in the platform will answer this question.</a:t>
            </a:r>
          </a:p>
          <a:p>
            <a:r>
              <a:rPr lang="en-US" sz="1400" b="1" dirty="0"/>
              <a:t>(2) Business with highest score are Movie unit, Hospital, and Beauty Surgery Clinic. </a:t>
            </a:r>
          </a:p>
          <a:p>
            <a:r>
              <a:rPr lang="en-US" sz="1200" i="1" dirty="0"/>
              <a:t>Source: Ministry of Digital Economy and Society</a:t>
            </a:r>
            <a:r>
              <a:rPr lang="th-TH" sz="1200" i="1" dirty="0"/>
              <a:t>.</a:t>
            </a:r>
            <a:endParaRPr lang="en-US" sz="1200" i="1" dirty="0"/>
          </a:p>
        </p:txBody>
      </p:sp>
      <p:graphicFrame>
        <p:nvGraphicFramePr>
          <p:cNvPr id="9" name="Content Placeholder 8">
            <a:extLst>
              <a:ext uri="{FF2B5EF4-FFF2-40B4-BE49-F238E27FC236}">
                <a16:creationId xmlns:a16="http://schemas.microsoft.com/office/drawing/2014/main" id="{0CBFF535-B38E-4EFF-9B49-4681F8675064}"/>
              </a:ext>
            </a:extLst>
          </p:cNvPr>
          <p:cNvGraphicFramePr>
            <a:graphicFrameLocks noGrp="1"/>
          </p:cNvGraphicFramePr>
          <p:nvPr>
            <p:ph idx="1"/>
            <p:extLst>
              <p:ext uri="{D42A27DB-BD31-4B8C-83A1-F6EECF244321}">
                <p14:modId xmlns:p14="http://schemas.microsoft.com/office/powerpoint/2010/main" val="806113880"/>
              </p:ext>
            </p:extLst>
          </p:nvPr>
        </p:nvGraphicFramePr>
        <p:xfrm>
          <a:off x="383319" y="1243272"/>
          <a:ext cx="6091362" cy="24332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123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D4185C4-726B-4DCA-91CF-254830060B00}"/>
              </a:ext>
            </a:extLst>
          </p:cNvPr>
          <p:cNvSpPr>
            <a:spLocks noGrp="1"/>
          </p:cNvSpPr>
          <p:nvPr>
            <p:ph type="sldNum" sz="quarter" idx="12"/>
          </p:nvPr>
        </p:nvSpPr>
        <p:spPr/>
        <p:txBody>
          <a:bodyPr/>
          <a:lstStyle/>
          <a:p>
            <a:fld id="{B2352A46-D093-44AB-96D7-6C580A5CAC58}" type="slidenum">
              <a:rPr lang="th-TH" smtClean="0">
                <a:solidFill>
                  <a:prstClr val="black"/>
                </a:solidFill>
              </a:rPr>
              <a:pPr/>
              <a:t>3</a:t>
            </a:fld>
            <a:endParaRPr lang="th-TH">
              <a:solidFill>
                <a:prstClr val="black"/>
              </a:solidFill>
            </a:endParaRPr>
          </a:p>
        </p:txBody>
      </p:sp>
      <p:sp>
        <p:nvSpPr>
          <p:cNvPr id="19" name="Title 1">
            <a:extLst>
              <a:ext uri="{FF2B5EF4-FFF2-40B4-BE49-F238E27FC236}">
                <a16:creationId xmlns:a16="http://schemas.microsoft.com/office/drawing/2014/main" id="{C83EBEF2-7EAE-4489-B7B9-11452216D510}"/>
              </a:ext>
            </a:extLst>
          </p:cNvPr>
          <p:cNvSpPr txBox="1">
            <a:spLocks/>
          </p:cNvSpPr>
          <p:nvPr/>
        </p:nvSpPr>
        <p:spPr>
          <a:xfrm>
            <a:off x="529590" y="93948"/>
            <a:ext cx="5798819" cy="540421"/>
          </a:xfrm>
          <a:prstGeom prst="rect">
            <a:avLst/>
          </a:prstGeom>
        </p:spPr>
        <p:txBody>
          <a:bodyPr vert="horz" lIns="91440" tIns="45720" rIns="91440" bIns="45720" rtlCol="0" anchor="t">
            <a:noAutofit/>
          </a:bodyPr>
          <a:lstStyle>
            <a:lvl1pPr algn="l" defTabSz="685800" rtl="0" eaLnBrk="1" latinLnBrk="0" hangingPunct="1">
              <a:spcBef>
                <a:spcPct val="0"/>
              </a:spcBef>
              <a:buNone/>
              <a:defRPr sz="2100" b="1" kern="1200">
                <a:solidFill>
                  <a:srgbClr val="1F4E6B"/>
                </a:solidFill>
                <a:latin typeface="+mj-lt"/>
                <a:ea typeface="+mj-ea"/>
                <a:cs typeface="TH Sarabun New" panose="020B0500040200020003" pitchFamily="34" charset="-34"/>
              </a:defRPr>
            </a:lvl1pPr>
          </a:lstStyle>
          <a:p>
            <a:pPr algn="ctr"/>
            <a:r>
              <a:rPr lang="en-US" sz="3600" dirty="0">
                <a:solidFill>
                  <a:srgbClr val="5C88A3"/>
                </a:solidFill>
              </a:rPr>
              <a:t>Outline</a:t>
            </a:r>
          </a:p>
        </p:txBody>
      </p:sp>
      <p:sp>
        <p:nvSpPr>
          <p:cNvPr id="3" name="TextBox 2">
            <a:extLst>
              <a:ext uri="{FF2B5EF4-FFF2-40B4-BE49-F238E27FC236}">
                <a16:creationId xmlns:a16="http://schemas.microsoft.com/office/drawing/2014/main" id="{A03EE107-1365-4A3F-B8C6-552393E0ADD0}"/>
              </a:ext>
            </a:extLst>
          </p:cNvPr>
          <p:cNvSpPr txBox="1"/>
          <p:nvPr/>
        </p:nvSpPr>
        <p:spPr>
          <a:xfrm>
            <a:off x="1242228" y="964646"/>
            <a:ext cx="5902851" cy="3939540"/>
          </a:xfrm>
          <a:prstGeom prst="rect">
            <a:avLst/>
          </a:prstGeom>
          <a:noFill/>
        </p:spPr>
        <p:txBody>
          <a:bodyPr wrap="square" rtlCol="0">
            <a:spAutoFit/>
          </a:bodyPr>
          <a:lstStyle/>
          <a:p>
            <a:pPr marL="457200" indent="-457200">
              <a:spcAft>
                <a:spcPts val="600"/>
              </a:spcAft>
              <a:buFont typeface="Arial" panose="020B0604020202020204" pitchFamily="34" charset="0"/>
              <a:buChar char="•"/>
            </a:pPr>
            <a:r>
              <a:rPr lang="en-US" sz="2200" b="1" dirty="0"/>
              <a:t>Objective and Methodology </a:t>
            </a:r>
          </a:p>
          <a:p>
            <a:pPr marL="457200" indent="-457200">
              <a:spcAft>
                <a:spcPts val="600"/>
              </a:spcAft>
              <a:buFont typeface="Arial" panose="020B0604020202020204" pitchFamily="34" charset="0"/>
              <a:buChar char="•"/>
            </a:pPr>
            <a:r>
              <a:rPr lang="en-US" sz="2200" b="1" dirty="0"/>
              <a:t>Poll</a:t>
            </a:r>
          </a:p>
          <a:p>
            <a:pPr marL="457200" indent="-457200">
              <a:spcAft>
                <a:spcPts val="600"/>
              </a:spcAft>
              <a:buFont typeface="Arial" panose="020B0604020202020204" pitchFamily="34" charset="0"/>
              <a:buChar char="•"/>
            </a:pPr>
            <a:r>
              <a:rPr lang="en-US" sz="2200" b="1" dirty="0"/>
              <a:t>Timelines of COVID-19 pandemic &amp; </a:t>
            </a:r>
            <a:br>
              <a:rPr lang="en-US" sz="2200" b="1" dirty="0"/>
            </a:br>
            <a:r>
              <a:rPr lang="en-US" sz="2200" b="1" dirty="0"/>
              <a:t>policy response in Thailand</a:t>
            </a:r>
          </a:p>
          <a:p>
            <a:pPr marL="457200" indent="-457200">
              <a:spcAft>
                <a:spcPts val="600"/>
              </a:spcAft>
              <a:buFont typeface="Arial" panose="020B0604020202020204" pitchFamily="34" charset="0"/>
              <a:buChar char="•"/>
            </a:pPr>
            <a:r>
              <a:rPr lang="en-US" sz="2200" b="1" dirty="0"/>
              <a:t>Policy responses and its impact</a:t>
            </a:r>
          </a:p>
          <a:p>
            <a:pPr marL="457200" indent="-457200">
              <a:spcAft>
                <a:spcPts val="600"/>
              </a:spcAft>
              <a:buFont typeface="Arial" panose="020B0604020202020204" pitchFamily="34" charset="0"/>
              <a:buChar char="•"/>
            </a:pPr>
            <a:r>
              <a:rPr lang="en-US" sz="2200" b="1" dirty="0"/>
              <a:t>How did Thailand contain Covid-19? </a:t>
            </a:r>
            <a:br>
              <a:rPr lang="en-US" sz="2200" b="1" dirty="0"/>
            </a:br>
            <a:r>
              <a:rPr lang="en-US" sz="2000" b="1" dirty="0"/>
              <a:t>A qualitative assessment of efficiency of health measures</a:t>
            </a:r>
            <a:endParaRPr lang="en-US" sz="2200" b="1" dirty="0"/>
          </a:p>
          <a:p>
            <a:pPr marL="457200" indent="-457200">
              <a:spcAft>
                <a:spcPts val="600"/>
              </a:spcAft>
              <a:buFont typeface="Arial" panose="020B0604020202020204" pitchFamily="34" charset="0"/>
              <a:buChar char="•"/>
            </a:pPr>
            <a:r>
              <a:rPr lang="en-US" sz="2200" b="1" dirty="0"/>
              <a:t>Towards a conceptual explanation of successful </a:t>
            </a:r>
            <a:br>
              <a:rPr lang="en-US" sz="2200" b="1" dirty="0"/>
            </a:br>
            <a:r>
              <a:rPr lang="en-US" sz="2200" b="1" dirty="0"/>
              <a:t>Thai health policy and institution</a:t>
            </a:r>
          </a:p>
          <a:p>
            <a:pPr marL="457200" indent="-457200">
              <a:spcAft>
                <a:spcPts val="600"/>
              </a:spcAft>
              <a:buFont typeface="Arial" panose="020B0604020202020204" pitchFamily="34" charset="0"/>
              <a:buChar char="•"/>
            </a:pPr>
            <a:r>
              <a:rPr lang="en-US" sz="2200" b="1" dirty="0"/>
              <a:t>A brief of next session on Sep 30, 2020 </a:t>
            </a:r>
          </a:p>
        </p:txBody>
      </p:sp>
    </p:spTree>
    <p:extLst>
      <p:ext uri="{BB962C8B-B14F-4D97-AF65-F5344CB8AC3E}">
        <p14:creationId xmlns:p14="http://schemas.microsoft.com/office/powerpoint/2010/main" val="41239402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30</a:t>
            </a:fld>
            <a:endParaRPr lang="th-TH">
              <a:solidFill>
                <a:prstClr val="black"/>
              </a:solidFill>
            </a:endParaRPr>
          </a:p>
        </p:txBody>
      </p:sp>
      <p:graphicFrame>
        <p:nvGraphicFramePr>
          <p:cNvPr id="15" name="Table 2">
            <a:extLst>
              <a:ext uri="{FF2B5EF4-FFF2-40B4-BE49-F238E27FC236}">
                <a16:creationId xmlns:a16="http://schemas.microsoft.com/office/drawing/2014/main" id="{544886FF-C1FE-4044-AA82-D5C3D19F403D}"/>
              </a:ext>
            </a:extLst>
          </p:cNvPr>
          <p:cNvGraphicFramePr>
            <a:graphicFrameLocks noGrp="1"/>
          </p:cNvGraphicFramePr>
          <p:nvPr>
            <p:extLst>
              <p:ext uri="{D42A27DB-BD31-4B8C-83A1-F6EECF244321}">
                <p14:modId xmlns:p14="http://schemas.microsoft.com/office/powerpoint/2010/main" val="3994228830"/>
              </p:ext>
            </p:extLst>
          </p:nvPr>
        </p:nvGraphicFramePr>
        <p:xfrm>
          <a:off x="95141" y="830226"/>
          <a:ext cx="6667717" cy="3413760"/>
        </p:xfrm>
        <a:graphic>
          <a:graphicData uri="http://schemas.openxmlformats.org/drawingml/2006/table">
            <a:tbl>
              <a:tblPr firstRow="1" bandRow="1">
                <a:tableStyleId>{B301B821-A1FF-4177-AEE7-76D212191A09}</a:tableStyleId>
              </a:tblPr>
              <a:tblGrid>
                <a:gridCol w="1314111">
                  <a:extLst>
                    <a:ext uri="{9D8B030D-6E8A-4147-A177-3AD203B41FA5}">
                      <a16:colId xmlns:a16="http://schemas.microsoft.com/office/drawing/2014/main" val="2683794621"/>
                    </a:ext>
                  </a:extLst>
                </a:gridCol>
                <a:gridCol w="2224411">
                  <a:extLst>
                    <a:ext uri="{9D8B030D-6E8A-4147-A177-3AD203B41FA5}">
                      <a16:colId xmlns:a16="http://schemas.microsoft.com/office/drawing/2014/main" val="1378284032"/>
                    </a:ext>
                  </a:extLst>
                </a:gridCol>
                <a:gridCol w="2031915">
                  <a:extLst>
                    <a:ext uri="{9D8B030D-6E8A-4147-A177-3AD203B41FA5}">
                      <a16:colId xmlns:a16="http://schemas.microsoft.com/office/drawing/2014/main" val="319423085"/>
                    </a:ext>
                  </a:extLst>
                </a:gridCol>
                <a:gridCol w="548640">
                  <a:extLst>
                    <a:ext uri="{9D8B030D-6E8A-4147-A177-3AD203B41FA5}">
                      <a16:colId xmlns:a16="http://schemas.microsoft.com/office/drawing/2014/main" val="1050408642"/>
                    </a:ext>
                  </a:extLst>
                </a:gridCol>
                <a:gridCol w="548640">
                  <a:extLst>
                    <a:ext uri="{9D8B030D-6E8A-4147-A177-3AD203B41FA5}">
                      <a16:colId xmlns:a16="http://schemas.microsoft.com/office/drawing/2014/main" val="2169168508"/>
                    </a:ext>
                  </a:extLst>
                </a:gridCol>
              </a:tblGrid>
              <a:tr h="242074">
                <a:tc>
                  <a:txBody>
                    <a:bodyPr/>
                    <a:lstStyle/>
                    <a:p>
                      <a:pPr algn="ctr"/>
                      <a:r>
                        <a:rPr lang="en-US" sz="1400" dirty="0"/>
                        <a:t>Measures</a:t>
                      </a:r>
                      <a:endParaRPr lang="th-TH" sz="1400" dirty="0"/>
                    </a:p>
                  </a:txBody>
                  <a:tcPr anchor="ctr"/>
                </a:tc>
                <a:tc>
                  <a:txBody>
                    <a:bodyPr/>
                    <a:lstStyle/>
                    <a:p>
                      <a:pPr algn="ctr"/>
                      <a:r>
                        <a:rPr lang="en-US" sz="1400" dirty="0"/>
                        <a:t>Process/ Capability/ Budget</a:t>
                      </a:r>
                      <a:endParaRPr lang="th-TH" sz="1400" dirty="0"/>
                    </a:p>
                  </a:txBody>
                  <a:tcPr anchor="ctr"/>
                </a:tc>
                <a:tc>
                  <a:txBody>
                    <a:bodyPr/>
                    <a:lstStyle/>
                    <a:p>
                      <a:pPr algn="ctr"/>
                      <a:r>
                        <a:rPr lang="en-US" sz="1400" dirty="0"/>
                        <a:t>Outcome</a:t>
                      </a:r>
                      <a:endParaRPr lang="th-TH" sz="1400" dirty="0"/>
                    </a:p>
                  </a:txBody>
                  <a:tcPr anchor="ctr"/>
                </a:tc>
                <a:tc>
                  <a:txBody>
                    <a:bodyPr/>
                    <a:lstStyle/>
                    <a:p>
                      <a:pPr algn="ctr"/>
                      <a:r>
                        <a:rPr lang="en-US" sz="1200" dirty="0"/>
                        <a:t>Health </a:t>
                      </a:r>
                      <a:endParaRPr lang="th-TH" sz="1200" dirty="0"/>
                    </a:p>
                  </a:txBody>
                  <a:tcPr anchor="ctr"/>
                </a:tc>
                <a:tc>
                  <a:txBody>
                    <a:bodyPr/>
                    <a:lstStyle/>
                    <a:p>
                      <a:pPr algn="ctr"/>
                      <a:r>
                        <a:rPr lang="en-US" sz="1200" dirty="0"/>
                        <a:t>Econ</a:t>
                      </a:r>
                      <a:endParaRPr lang="th-TH" sz="1200" dirty="0"/>
                    </a:p>
                  </a:txBody>
                  <a:tcPr anchor="ctr"/>
                </a:tc>
                <a:extLst>
                  <a:ext uri="{0D108BD9-81ED-4DB2-BD59-A6C34878D82A}">
                    <a16:rowId xmlns:a16="http://schemas.microsoft.com/office/drawing/2014/main" val="1670341961"/>
                  </a:ext>
                </a:extLst>
              </a:tr>
              <a:tr h="370840">
                <a:tc>
                  <a:txBody>
                    <a:bodyPr/>
                    <a:lstStyle/>
                    <a:p>
                      <a:r>
                        <a:rPr lang="en-US" sz="1600" b="1" i="0" dirty="0">
                          <a:effectLst>
                            <a:outerShdw blurRad="38100" dist="38100" dir="2700000" algn="tl">
                              <a:srgbClr val="000000">
                                <a:alpha val="43137"/>
                              </a:srgbClr>
                            </a:outerShdw>
                          </a:effectLst>
                        </a:rPr>
                        <a:t>5. International movement</a:t>
                      </a:r>
                    </a:p>
                    <a:p>
                      <a:r>
                        <a:rPr lang="en-US" sz="1400" b="1" i="0" dirty="0"/>
                        <a:t>(under population movement)</a:t>
                      </a:r>
                    </a:p>
                  </a:txBody>
                  <a:tcPr>
                    <a:solidFill>
                      <a:schemeClr val="accent6">
                        <a:lumMod val="20000"/>
                        <a:lumOff val="80000"/>
                      </a:schemeClr>
                    </a:solidFill>
                  </a:tcPr>
                </a:tc>
                <a:tc>
                  <a:txBody>
                    <a:bodyPr/>
                    <a:lstStyle/>
                    <a:p>
                      <a:endParaRPr lang="th-TH" sz="1400" b="1" dirty="0"/>
                    </a:p>
                  </a:txBody>
                  <a:tcPr>
                    <a:solidFill>
                      <a:schemeClr val="accent6">
                        <a:lumMod val="20000"/>
                        <a:lumOff val="80000"/>
                      </a:schemeClr>
                    </a:solidFill>
                  </a:tcPr>
                </a:tc>
                <a:tc>
                  <a:txBody>
                    <a:bodyPr/>
                    <a:lstStyle/>
                    <a:p>
                      <a:endParaRPr lang="th-TH" sz="1400" b="1" dirty="0"/>
                    </a:p>
                  </a:txBody>
                  <a:tcPr>
                    <a:solidFill>
                      <a:schemeClr val="accent6">
                        <a:lumMod val="20000"/>
                        <a:lumOff val="80000"/>
                      </a:schemeClr>
                    </a:solidFill>
                  </a:tcPr>
                </a:tc>
                <a:tc>
                  <a:txBody>
                    <a:bodyPr/>
                    <a:lstStyle/>
                    <a:p>
                      <a:endParaRPr lang="th-TH" sz="1400" dirty="0"/>
                    </a:p>
                  </a:txBody>
                  <a:tcPr>
                    <a:solidFill>
                      <a:schemeClr val="accent6">
                        <a:lumMod val="20000"/>
                        <a:lumOff val="80000"/>
                      </a:schemeClr>
                    </a:solidFill>
                  </a:tcPr>
                </a:tc>
                <a:tc>
                  <a:txBody>
                    <a:bodyPr/>
                    <a:lstStyle/>
                    <a:p>
                      <a:endParaRPr lang="th-TH" sz="1400" dirty="0"/>
                    </a:p>
                  </a:txBody>
                  <a:tcPr>
                    <a:solidFill>
                      <a:schemeClr val="accent6">
                        <a:lumMod val="20000"/>
                        <a:lumOff val="80000"/>
                      </a:schemeClr>
                    </a:solidFill>
                  </a:tcPr>
                </a:tc>
                <a:extLst>
                  <a:ext uri="{0D108BD9-81ED-4DB2-BD59-A6C34878D82A}">
                    <a16:rowId xmlns:a16="http://schemas.microsoft.com/office/drawing/2014/main" val="1870454631"/>
                  </a:ext>
                </a:extLst>
              </a:tr>
              <a:tr h="251069">
                <a:tc>
                  <a:txBody>
                    <a:bodyPr/>
                    <a:lstStyle/>
                    <a:p>
                      <a:r>
                        <a:rPr lang="en-US" sz="1400" b="1" dirty="0"/>
                        <a:t>5.1 International flight ban</a:t>
                      </a:r>
                      <a:br>
                        <a:rPr lang="en-US" sz="1400" b="1" dirty="0"/>
                      </a:br>
                      <a:endParaRPr lang="en-US" sz="1400" b="1" dirty="0"/>
                    </a:p>
                  </a:txBody>
                  <a:tcPr>
                    <a:solidFill>
                      <a:schemeClr val="accent6">
                        <a:lumMod val="40000"/>
                        <a:lumOff val="60000"/>
                      </a:schemeClr>
                    </a:solidFill>
                  </a:tcPr>
                </a:tc>
                <a:tc>
                  <a:txBody>
                    <a:bodyPr/>
                    <a:lstStyle/>
                    <a:p>
                      <a:pPr marL="117475" indent="-117475">
                        <a:buFont typeface="Arial" panose="020B0604020202020204" pitchFamily="34" charset="0"/>
                        <a:buChar char="•"/>
                      </a:pPr>
                      <a:r>
                        <a:rPr lang="en-US" sz="1400" b="1" dirty="0"/>
                        <a:t>beginning on Apr 7, 2020</a:t>
                      </a:r>
                    </a:p>
                    <a:p>
                      <a:pPr marL="117475" indent="-117475">
                        <a:buFont typeface="Arial" panose="020B0604020202020204" pitchFamily="34" charset="0"/>
                        <a:buChar char="•"/>
                      </a:pPr>
                      <a:r>
                        <a:rPr lang="en-US" sz="1400" b="1" dirty="0"/>
                        <a:t>Fit-to-fly</a:t>
                      </a:r>
                    </a:p>
                  </a:txBody>
                  <a:tcPr>
                    <a:solidFill>
                      <a:schemeClr val="accent6">
                        <a:lumMod val="40000"/>
                        <a:lumOff val="60000"/>
                      </a:schemeClr>
                    </a:solidFill>
                  </a:tcPr>
                </a:tc>
                <a:tc>
                  <a:txBody>
                    <a:bodyPr/>
                    <a:lstStyle/>
                    <a:p>
                      <a:pPr marL="117475" marR="0" lvl="0" indent="-117475"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t>Reducing the risk from international travelers, because they are the major source of new case.</a:t>
                      </a:r>
                    </a:p>
                  </a:txBody>
                  <a:tcPr>
                    <a:solidFill>
                      <a:schemeClr val="accent6">
                        <a:lumMod val="40000"/>
                        <a:lumOff val="60000"/>
                      </a:schemeClr>
                    </a:solidFill>
                  </a:tcPr>
                </a:tc>
                <a:tc>
                  <a:txBody>
                    <a:bodyPr/>
                    <a:lstStyle/>
                    <a:p>
                      <a:endParaRPr lang="th-TH" sz="1400" dirty="0"/>
                    </a:p>
                  </a:txBody>
                  <a:tcPr>
                    <a:solidFill>
                      <a:schemeClr val="accent6">
                        <a:lumMod val="40000"/>
                        <a:lumOff val="60000"/>
                      </a:schemeClr>
                    </a:solidFill>
                  </a:tcPr>
                </a:tc>
                <a:tc>
                  <a:txBody>
                    <a:bodyPr/>
                    <a:lstStyle/>
                    <a:p>
                      <a:endParaRPr lang="th-TH" sz="1400" dirty="0"/>
                    </a:p>
                  </a:txBody>
                  <a:tcPr>
                    <a:solidFill>
                      <a:schemeClr val="accent6">
                        <a:lumMod val="40000"/>
                        <a:lumOff val="60000"/>
                      </a:schemeClr>
                    </a:solidFill>
                  </a:tcPr>
                </a:tc>
                <a:extLst>
                  <a:ext uri="{0D108BD9-81ED-4DB2-BD59-A6C34878D82A}">
                    <a16:rowId xmlns:a16="http://schemas.microsoft.com/office/drawing/2014/main" val="1655713848"/>
                  </a:ext>
                </a:extLst>
              </a:tr>
              <a:tr h="370840">
                <a:tc>
                  <a:txBody>
                    <a:bodyPr/>
                    <a:lstStyle/>
                    <a:p>
                      <a:r>
                        <a:rPr lang="en-US" sz="1400" b="1" dirty="0"/>
                        <a:t>5.2 State Quarantine</a:t>
                      </a:r>
                    </a:p>
                  </a:txBody>
                  <a:tcPr>
                    <a:solidFill>
                      <a:schemeClr val="accent6">
                        <a:lumMod val="20000"/>
                        <a:lumOff val="80000"/>
                      </a:schemeClr>
                    </a:solidFill>
                  </a:tcPr>
                </a:tc>
                <a:tc>
                  <a:txBody>
                    <a:bodyPr/>
                    <a:lstStyle/>
                    <a:p>
                      <a:pPr marL="117475" indent="-117475">
                        <a:buFont typeface="Arial" panose="020B0604020202020204" pitchFamily="34" charset="0"/>
                        <a:buChar char="•"/>
                      </a:pPr>
                      <a:r>
                        <a:rPr lang="en-US" sz="1400" b="1" dirty="0"/>
                        <a:t>Beginning on Apr 2, 2020</a:t>
                      </a:r>
                    </a:p>
                    <a:p>
                      <a:pPr marL="117475" indent="-117475">
                        <a:buFont typeface="Arial" panose="020B0604020202020204" pitchFamily="34" charset="0"/>
                        <a:buChar char="•"/>
                      </a:pPr>
                      <a:r>
                        <a:rPr lang="en-US" sz="1400" b="1" dirty="0"/>
                        <a:t>55 state quarantine centers (no charge)</a:t>
                      </a:r>
                    </a:p>
                    <a:p>
                      <a:pPr marL="117475" indent="-117475">
                        <a:buFont typeface="Arial" panose="020B0604020202020204" pitchFamily="34" charset="0"/>
                        <a:buChar char="•"/>
                      </a:pPr>
                      <a:r>
                        <a:rPr lang="en-US" sz="1400" b="1" dirty="0"/>
                        <a:t>60 alternative quarantine centers (traveler must pay a fee)</a:t>
                      </a:r>
                    </a:p>
                  </a:txBody>
                  <a:tcPr>
                    <a:solidFill>
                      <a:schemeClr val="accent6">
                        <a:lumMod val="20000"/>
                        <a:lumOff val="80000"/>
                      </a:schemeClr>
                    </a:solidFill>
                  </a:tcPr>
                </a:tc>
                <a:tc>
                  <a:txBody>
                    <a:bodyPr/>
                    <a:lstStyle/>
                    <a:p>
                      <a:pPr marL="117475" indent="-117475">
                        <a:buFont typeface="Arial" panose="020B0604020202020204" pitchFamily="34" charset="0"/>
                        <a:buChar char="•"/>
                        <a:tabLst>
                          <a:tab pos="117475" algn="l"/>
                        </a:tabLst>
                      </a:pPr>
                      <a:r>
                        <a:rPr lang="en-US" sz="1400" b="1" dirty="0"/>
                        <a:t>Reducing the risk from international travelers</a:t>
                      </a:r>
                    </a:p>
                  </a:txBody>
                  <a:tcPr>
                    <a:solidFill>
                      <a:schemeClr val="accent6">
                        <a:lumMod val="20000"/>
                        <a:lumOff val="80000"/>
                      </a:schemeClr>
                    </a:solidFill>
                  </a:tcPr>
                </a:tc>
                <a:tc>
                  <a:txBody>
                    <a:bodyPr/>
                    <a:lstStyle/>
                    <a:p>
                      <a:endParaRPr lang="th-TH" sz="1400" dirty="0"/>
                    </a:p>
                  </a:txBody>
                  <a:tcPr>
                    <a:solidFill>
                      <a:schemeClr val="accent6">
                        <a:lumMod val="20000"/>
                        <a:lumOff val="80000"/>
                      </a:schemeClr>
                    </a:solidFill>
                  </a:tcPr>
                </a:tc>
                <a:tc>
                  <a:txBody>
                    <a:bodyPr/>
                    <a:lstStyle/>
                    <a:p>
                      <a:endParaRPr lang="th-TH" sz="1400" dirty="0"/>
                    </a:p>
                  </a:txBody>
                  <a:tcPr>
                    <a:solidFill>
                      <a:schemeClr val="accent6">
                        <a:lumMod val="20000"/>
                        <a:lumOff val="80000"/>
                      </a:schemeClr>
                    </a:solidFill>
                  </a:tcPr>
                </a:tc>
                <a:extLst>
                  <a:ext uri="{0D108BD9-81ED-4DB2-BD59-A6C34878D82A}">
                    <a16:rowId xmlns:a16="http://schemas.microsoft.com/office/drawing/2014/main" val="4292762059"/>
                  </a:ext>
                </a:extLst>
              </a:tr>
            </a:tbl>
          </a:graphicData>
        </a:graphic>
      </p:graphicFrame>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 (cont.)</a:t>
            </a:r>
          </a:p>
        </p:txBody>
      </p:sp>
      <p:grpSp>
        <p:nvGrpSpPr>
          <p:cNvPr id="5" name="Group 4">
            <a:extLst>
              <a:ext uri="{FF2B5EF4-FFF2-40B4-BE49-F238E27FC236}">
                <a16:creationId xmlns:a16="http://schemas.microsoft.com/office/drawing/2014/main" id="{6CE9D781-EB6B-49AF-BAB4-51560D0FE1BD}"/>
              </a:ext>
            </a:extLst>
          </p:cNvPr>
          <p:cNvGrpSpPr/>
          <p:nvPr/>
        </p:nvGrpSpPr>
        <p:grpSpPr>
          <a:xfrm>
            <a:off x="5602473" y="2165732"/>
            <a:ext cx="1160385" cy="1143685"/>
            <a:chOff x="5591840" y="1693552"/>
            <a:chExt cx="1160385" cy="1143685"/>
          </a:xfrm>
        </p:grpSpPr>
        <p:pic>
          <p:nvPicPr>
            <p:cNvPr id="3" name="Graphic 2" descr="Badge Unfollow">
              <a:extLst>
                <a:ext uri="{FF2B5EF4-FFF2-40B4-BE49-F238E27FC236}">
                  <a16:creationId xmlns:a16="http://schemas.microsoft.com/office/drawing/2014/main" id="{CF762F01-D568-4982-ACA4-685BEBE97A7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86760" y="1695565"/>
              <a:ext cx="182880" cy="182880"/>
            </a:xfrm>
            <a:prstGeom prst="rect">
              <a:avLst/>
            </a:prstGeom>
          </p:spPr>
        </p:pic>
        <p:pic>
          <p:nvPicPr>
            <p:cNvPr id="4" name="Graphic 3" descr="Badge Unfollow">
              <a:extLst>
                <a:ext uri="{FF2B5EF4-FFF2-40B4-BE49-F238E27FC236}">
                  <a16:creationId xmlns:a16="http://schemas.microsoft.com/office/drawing/2014/main" id="{6DFF17C1-225F-418D-8365-7D3BBB898D8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69345" y="1697578"/>
              <a:ext cx="182880" cy="182880"/>
            </a:xfrm>
            <a:prstGeom prst="rect">
              <a:avLst/>
            </a:prstGeom>
          </p:spPr>
        </p:pic>
        <p:pic>
          <p:nvPicPr>
            <p:cNvPr id="6" name="Graphic 5" descr="Badge Follow">
              <a:extLst>
                <a:ext uri="{FF2B5EF4-FFF2-40B4-BE49-F238E27FC236}">
                  <a16:creationId xmlns:a16="http://schemas.microsoft.com/office/drawing/2014/main" id="{1F3FA04D-B9B6-444D-870F-DD9B04E9DFC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97079" y="1695565"/>
              <a:ext cx="182880" cy="182880"/>
            </a:xfrm>
            <a:prstGeom prst="rect">
              <a:avLst/>
            </a:prstGeom>
          </p:spPr>
        </p:pic>
        <p:pic>
          <p:nvPicPr>
            <p:cNvPr id="10" name="Graphic 9" descr="Badge Follow">
              <a:extLst>
                <a:ext uri="{FF2B5EF4-FFF2-40B4-BE49-F238E27FC236}">
                  <a16:creationId xmlns:a16="http://schemas.microsoft.com/office/drawing/2014/main" id="{DDD4062A-A009-41F3-AA05-9030CE0E1B68}"/>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76583" y="1695565"/>
              <a:ext cx="182880" cy="182880"/>
            </a:xfrm>
            <a:prstGeom prst="rect">
              <a:avLst/>
            </a:prstGeom>
          </p:spPr>
        </p:pic>
        <p:pic>
          <p:nvPicPr>
            <p:cNvPr id="12" name="Graphic 11" descr="Badge Follow">
              <a:extLst>
                <a:ext uri="{FF2B5EF4-FFF2-40B4-BE49-F238E27FC236}">
                  <a16:creationId xmlns:a16="http://schemas.microsoft.com/office/drawing/2014/main" id="{03550E3C-5D95-4C4B-A4F7-7528EB8532A2}"/>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53798" y="1695565"/>
              <a:ext cx="182880" cy="182880"/>
            </a:xfrm>
            <a:prstGeom prst="rect">
              <a:avLst/>
            </a:prstGeom>
          </p:spPr>
        </p:pic>
        <p:pic>
          <p:nvPicPr>
            <p:cNvPr id="14" name="Graphic 13" descr="Badge Unfollow">
              <a:extLst>
                <a:ext uri="{FF2B5EF4-FFF2-40B4-BE49-F238E27FC236}">
                  <a16:creationId xmlns:a16="http://schemas.microsoft.com/office/drawing/2014/main" id="{9767CA8E-A494-4B26-A91F-97E4BD8053D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09545" y="1693552"/>
              <a:ext cx="182880" cy="182880"/>
            </a:xfrm>
            <a:prstGeom prst="rect">
              <a:avLst/>
            </a:prstGeom>
          </p:spPr>
        </p:pic>
        <p:pic>
          <p:nvPicPr>
            <p:cNvPr id="18" name="Graphic 17" descr="Badge Follow">
              <a:extLst>
                <a:ext uri="{FF2B5EF4-FFF2-40B4-BE49-F238E27FC236}">
                  <a16:creationId xmlns:a16="http://schemas.microsoft.com/office/drawing/2014/main" id="{AA177EEA-E45B-40A7-8E98-806DFF39910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91840" y="2652344"/>
              <a:ext cx="182880" cy="182880"/>
            </a:xfrm>
            <a:prstGeom prst="rect">
              <a:avLst/>
            </a:prstGeom>
          </p:spPr>
        </p:pic>
        <p:pic>
          <p:nvPicPr>
            <p:cNvPr id="20" name="Graphic 19" descr="Badge Follow">
              <a:extLst>
                <a:ext uri="{FF2B5EF4-FFF2-40B4-BE49-F238E27FC236}">
                  <a16:creationId xmlns:a16="http://schemas.microsoft.com/office/drawing/2014/main" id="{7CCE778F-4C9B-4C5A-8ED3-8B6D99AF521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71344" y="2652344"/>
              <a:ext cx="182880" cy="182880"/>
            </a:xfrm>
            <a:prstGeom prst="rect">
              <a:avLst/>
            </a:prstGeom>
          </p:spPr>
        </p:pic>
        <p:pic>
          <p:nvPicPr>
            <p:cNvPr id="22" name="Graphic 21" descr="Badge Follow">
              <a:extLst>
                <a:ext uri="{FF2B5EF4-FFF2-40B4-BE49-F238E27FC236}">
                  <a16:creationId xmlns:a16="http://schemas.microsoft.com/office/drawing/2014/main" id="{2AE8B865-F194-45FC-B41C-01C460FE1936}"/>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48559" y="2652344"/>
              <a:ext cx="182880" cy="182880"/>
            </a:xfrm>
            <a:prstGeom prst="rect">
              <a:avLst/>
            </a:prstGeom>
          </p:spPr>
        </p:pic>
        <p:pic>
          <p:nvPicPr>
            <p:cNvPr id="26" name="Graphic 25" descr="Badge Unfollow">
              <a:extLst>
                <a:ext uri="{FF2B5EF4-FFF2-40B4-BE49-F238E27FC236}">
                  <a16:creationId xmlns:a16="http://schemas.microsoft.com/office/drawing/2014/main" id="{0272F276-E47D-47A1-B368-A9622C3BACE7}"/>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09635" y="2654357"/>
              <a:ext cx="182880" cy="182880"/>
            </a:xfrm>
            <a:prstGeom prst="rect">
              <a:avLst/>
            </a:prstGeom>
          </p:spPr>
        </p:pic>
      </p:grpSp>
    </p:spTree>
    <p:extLst>
      <p:ext uri="{BB962C8B-B14F-4D97-AF65-F5344CB8AC3E}">
        <p14:creationId xmlns:p14="http://schemas.microsoft.com/office/powerpoint/2010/main" val="14556743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68ECCAB-17C7-4BF5-A92D-82A329B78D2B}"/>
              </a:ext>
            </a:extLst>
          </p:cNvPr>
          <p:cNvSpPr>
            <a:spLocks noGrp="1"/>
          </p:cNvSpPr>
          <p:nvPr>
            <p:ph type="sldNum" sz="quarter" idx="12"/>
          </p:nvPr>
        </p:nvSpPr>
        <p:spPr/>
        <p:txBody>
          <a:bodyPr/>
          <a:lstStyle/>
          <a:p>
            <a:fld id="{2BBA52F3-BB87-47C9-8F58-716823F9E311}" type="slidenum">
              <a:rPr lang="th-TH" smtClean="0">
                <a:solidFill>
                  <a:prstClr val="black"/>
                </a:solidFill>
              </a:rPr>
              <a:pPr/>
              <a:t>31</a:t>
            </a:fld>
            <a:endParaRPr lang="th-TH">
              <a:solidFill>
                <a:prstClr val="black"/>
              </a:solidFill>
            </a:endParaRPr>
          </a:p>
        </p:txBody>
      </p:sp>
      <p:sp>
        <p:nvSpPr>
          <p:cNvPr id="2" name="TextBox 1">
            <a:extLst>
              <a:ext uri="{FF2B5EF4-FFF2-40B4-BE49-F238E27FC236}">
                <a16:creationId xmlns:a16="http://schemas.microsoft.com/office/drawing/2014/main" id="{CECEF73B-124F-48AA-A862-782C7B37AA15}"/>
              </a:ext>
            </a:extLst>
          </p:cNvPr>
          <p:cNvSpPr txBox="1"/>
          <p:nvPr/>
        </p:nvSpPr>
        <p:spPr>
          <a:xfrm>
            <a:off x="747673" y="0"/>
            <a:ext cx="6030696" cy="707886"/>
          </a:xfrm>
          <a:prstGeom prst="rect">
            <a:avLst/>
          </a:prstGeom>
          <a:noFill/>
        </p:spPr>
        <p:txBody>
          <a:bodyPr wrap="square" rtlCol="0">
            <a:spAutoFit/>
          </a:bodyPr>
          <a:lstStyle/>
          <a:p>
            <a:pPr algn="r">
              <a:spcBef>
                <a:spcPts val="600"/>
              </a:spcBef>
              <a:spcAft>
                <a:spcPts val="600"/>
              </a:spcAft>
            </a:pPr>
            <a:r>
              <a:rPr lang="en-US" sz="2000" b="1" dirty="0"/>
              <a:t>How did Thailand contain Covid-19? </a:t>
            </a:r>
            <a:br>
              <a:rPr lang="en-US" sz="2000" b="1" dirty="0"/>
            </a:br>
            <a:r>
              <a:rPr lang="en-US" sz="2000" b="1" dirty="0"/>
              <a:t>A qualitative assessment of efficiency of health measures (cont.)</a:t>
            </a:r>
          </a:p>
        </p:txBody>
      </p:sp>
      <p:graphicFrame>
        <p:nvGraphicFramePr>
          <p:cNvPr id="4" name="Content Placeholder 6">
            <a:extLst>
              <a:ext uri="{FF2B5EF4-FFF2-40B4-BE49-F238E27FC236}">
                <a16:creationId xmlns:a16="http://schemas.microsoft.com/office/drawing/2014/main" id="{2380AE94-E5AF-4A66-ACAD-E92EEB81093C}"/>
              </a:ext>
            </a:extLst>
          </p:cNvPr>
          <p:cNvGraphicFramePr>
            <a:graphicFrameLocks noGrp="1"/>
          </p:cNvGraphicFramePr>
          <p:nvPr>
            <p:ph idx="1"/>
            <p:extLst>
              <p:ext uri="{D42A27DB-BD31-4B8C-83A1-F6EECF244321}">
                <p14:modId xmlns:p14="http://schemas.microsoft.com/office/powerpoint/2010/main" val="2573428866"/>
              </p:ext>
            </p:extLst>
          </p:nvPr>
        </p:nvGraphicFramePr>
        <p:xfrm>
          <a:off x="413652" y="830579"/>
          <a:ext cx="6030696" cy="364934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DD47A767-0122-424A-9A5A-9BA8E4FB2452}"/>
              </a:ext>
            </a:extLst>
          </p:cNvPr>
          <p:cNvSpPr txBox="1"/>
          <p:nvPr/>
        </p:nvSpPr>
        <p:spPr>
          <a:xfrm>
            <a:off x="413652" y="4479924"/>
            <a:ext cx="3448050" cy="276999"/>
          </a:xfrm>
          <a:prstGeom prst="rect">
            <a:avLst/>
          </a:prstGeom>
          <a:noFill/>
        </p:spPr>
        <p:txBody>
          <a:bodyPr wrap="square">
            <a:spAutoFit/>
          </a:bodyPr>
          <a:lstStyle/>
          <a:p>
            <a:r>
              <a:rPr lang="en-US" sz="1200" i="1" dirty="0"/>
              <a:t>Source: HSSCOVID.</a:t>
            </a:r>
          </a:p>
        </p:txBody>
      </p:sp>
    </p:spTree>
    <p:extLst>
      <p:ext uri="{BB962C8B-B14F-4D97-AF65-F5344CB8AC3E}">
        <p14:creationId xmlns:p14="http://schemas.microsoft.com/office/powerpoint/2010/main" val="15313573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9C1123F-531B-4EC8-B06D-573B69F23D88}"/>
              </a:ext>
            </a:extLst>
          </p:cNvPr>
          <p:cNvSpPr>
            <a:spLocks noGrp="1"/>
          </p:cNvSpPr>
          <p:nvPr>
            <p:ph type="sldNum" sz="quarter" idx="12"/>
          </p:nvPr>
        </p:nvSpPr>
        <p:spPr/>
        <p:txBody>
          <a:bodyPr/>
          <a:lstStyle/>
          <a:p>
            <a:fld id="{B2352A46-D093-44AB-96D7-6C580A5CAC58}" type="slidenum">
              <a:rPr lang="th-TH" smtClean="0"/>
              <a:t>32</a:t>
            </a:fld>
            <a:endParaRPr lang="th-TH"/>
          </a:p>
        </p:txBody>
      </p:sp>
      <p:sp>
        <p:nvSpPr>
          <p:cNvPr id="7" name="Title 1">
            <a:extLst>
              <a:ext uri="{FF2B5EF4-FFF2-40B4-BE49-F238E27FC236}">
                <a16:creationId xmlns:a16="http://schemas.microsoft.com/office/drawing/2014/main" id="{1B15970F-C791-4D9A-90AB-8CFB9FAF0F29}"/>
              </a:ext>
            </a:extLst>
          </p:cNvPr>
          <p:cNvSpPr txBox="1">
            <a:spLocks/>
          </p:cNvSpPr>
          <p:nvPr/>
        </p:nvSpPr>
        <p:spPr>
          <a:xfrm>
            <a:off x="1" y="1723697"/>
            <a:ext cx="6849148" cy="1156137"/>
          </a:xfrm>
          <a:prstGeom prst="rect">
            <a:avLst/>
          </a:prstGeom>
          <a:solidFill>
            <a:schemeClr val="accent1">
              <a:lumMod val="40000"/>
              <a:lumOff val="60000"/>
            </a:schemeClr>
          </a:solidFill>
        </p:spPr>
        <p:txBody>
          <a:bodyPr vert="horz" lIns="91440" tIns="45720" rIns="91440" bIns="45720" rtlCol="0" anchor="ctr">
            <a:normAutofit fontScale="92500"/>
          </a:bodyPr>
          <a:lstStyle>
            <a:lvl1pPr algn="ctr" defTabSz="685800" rtl="0" eaLnBrk="1" latinLnBrk="0" hangingPunct="1">
              <a:spcBef>
                <a:spcPct val="0"/>
              </a:spcBef>
              <a:buNone/>
              <a:defRPr sz="2700" b="1" kern="1200" cap="all">
                <a:solidFill>
                  <a:srgbClr val="1F4E6B"/>
                </a:solidFill>
                <a:latin typeface="+mj-lt"/>
                <a:ea typeface="+mj-ea"/>
                <a:cs typeface="TH Sarabun New" panose="020B0500040200020003" pitchFamily="34" charset="-34"/>
              </a:defRPr>
            </a:lvl1pPr>
          </a:lstStyle>
          <a:p>
            <a:r>
              <a:rPr lang="en-US" sz="2800" dirty="0">
                <a:solidFill>
                  <a:schemeClr val="accent1">
                    <a:lumMod val="50000"/>
                  </a:schemeClr>
                </a:solidFill>
                <a:effectLst>
                  <a:outerShdw blurRad="38100" dist="38100" dir="2700000" algn="tl">
                    <a:srgbClr val="000000">
                      <a:alpha val="43137"/>
                    </a:srgbClr>
                  </a:outerShdw>
                </a:effectLst>
              </a:rPr>
              <a:t>6. Towards a conceptual explanation of successful </a:t>
            </a:r>
            <a:br>
              <a:rPr lang="en-US" sz="2800" dirty="0">
                <a:solidFill>
                  <a:schemeClr val="accent1">
                    <a:lumMod val="50000"/>
                  </a:schemeClr>
                </a:solidFill>
                <a:effectLst>
                  <a:outerShdw blurRad="38100" dist="38100" dir="2700000" algn="tl">
                    <a:srgbClr val="000000">
                      <a:alpha val="43137"/>
                    </a:srgbClr>
                  </a:outerShdw>
                </a:effectLst>
              </a:rPr>
            </a:br>
            <a:r>
              <a:rPr lang="en-US" sz="2800" dirty="0">
                <a:solidFill>
                  <a:schemeClr val="accent1">
                    <a:lumMod val="50000"/>
                  </a:schemeClr>
                </a:solidFill>
                <a:effectLst>
                  <a:outerShdw blurRad="38100" dist="38100" dir="2700000" algn="tl">
                    <a:srgbClr val="000000">
                      <a:alpha val="43137"/>
                    </a:srgbClr>
                  </a:outerShdw>
                </a:effectLst>
              </a:rPr>
              <a:t>Thai health policy and institution</a:t>
            </a:r>
          </a:p>
        </p:txBody>
      </p:sp>
    </p:spTree>
    <p:extLst>
      <p:ext uri="{BB962C8B-B14F-4D97-AF65-F5344CB8AC3E}">
        <p14:creationId xmlns:p14="http://schemas.microsoft.com/office/powerpoint/2010/main" val="27409937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51A68-581C-47F4-9845-36B421A2AF61}"/>
              </a:ext>
            </a:extLst>
          </p:cNvPr>
          <p:cNvSpPr>
            <a:spLocks noGrp="1"/>
          </p:cNvSpPr>
          <p:nvPr>
            <p:ph type="title"/>
          </p:nvPr>
        </p:nvSpPr>
        <p:spPr/>
        <p:txBody>
          <a:bodyPr>
            <a:normAutofit fontScale="90000"/>
          </a:bodyPr>
          <a:lstStyle/>
          <a:p>
            <a:pPr algn="r"/>
            <a:r>
              <a:rPr lang="en-US" sz="2800" dirty="0">
                <a:solidFill>
                  <a:schemeClr val="tx1"/>
                </a:solidFill>
              </a:rPr>
              <a:t>Why does Thailand successfully contain Covid-19?</a:t>
            </a:r>
          </a:p>
        </p:txBody>
      </p:sp>
      <p:sp>
        <p:nvSpPr>
          <p:cNvPr id="4" name="Slide Number Placeholder 3">
            <a:extLst>
              <a:ext uri="{FF2B5EF4-FFF2-40B4-BE49-F238E27FC236}">
                <a16:creationId xmlns:a16="http://schemas.microsoft.com/office/drawing/2014/main" id="{A693888A-3B70-4A61-98B6-2042FFB06C03}"/>
              </a:ext>
            </a:extLst>
          </p:cNvPr>
          <p:cNvSpPr>
            <a:spLocks noGrp="1"/>
          </p:cNvSpPr>
          <p:nvPr>
            <p:ph type="sldNum" sz="quarter" idx="12"/>
          </p:nvPr>
        </p:nvSpPr>
        <p:spPr/>
        <p:txBody>
          <a:bodyPr/>
          <a:lstStyle/>
          <a:p>
            <a:fld id="{B2352A46-D093-44AB-96D7-6C580A5CAC58}" type="slidenum">
              <a:rPr lang="th-TH" smtClean="0">
                <a:solidFill>
                  <a:prstClr val="black"/>
                </a:solidFill>
              </a:rPr>
              <a:pPr/>
              <a:t>33</a:t>
            </a:fld>
            <a:endParaRPr lang="th-TH">
              <a:solidFill>
                <a:prstClr val="black"/>
              </a:solidFill>
            </a:endParaRPr>
          </a:p>
        </p:txBody>
      </p:sp>
      <p:sp>
        <p:nvSpPr>
          <p:cNvPr id="7" name="TextBox 6">
            <a:extLst>
              <a:ext uri="{FF2B5EF4-FFF2-40B4-BE49-F238E27FC236}">
                <a16:creationId xmlns:a16="http://schemas.microsoft.com/office/drawing/2014/main" id="{A06E9E2F-F6DF-4D6E-B6E7-848FA0DCEA49}"/>
              </a:ext>
            </a:extLst>
          </p:cNvPr>
          <p:cNvSpPr txBox="1"/>
          <p:nvPr/>
        </p:nvSpPr>
        <p:spPr>
          <a:xfrm>
            <a:off x="233916" y="680740"/>
            <a:ext cx="6463350" cy="4450449"/>
          </a:xfrm>
          <a:prstGeom prst="rect">
            <a:avLst/>
          </a:prstGeom>
          <a:noFill/>
        </p:spPr>
        <p:txBody>
          <a:bodyPr wrap="square" rtlCol="0">
            <a:spAutoFit/>
          </a:bodyPr>
          <a:lstStyle/>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24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It’s a combination of long-term investment in preventive public health infrastructure/ institution building with popular support, not decree from above</a:t>
            </a:r>
          </a:p>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24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As well as a combination of effective policy measures, particularly timeliness of the disease surveillance, preventive health measures and public cooperation.</a:t>
            </a:r>
          </a:p>
          <a:p>
            <a:pPr marL="557213" marR="0" lvl="1" indent="-214313"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It’s interesting to note that Thailand did not conduct as many Swab (PCR) tests as Singapore</a:t>
            </a:r>
          </a:p>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24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We use a qualitative assessment method in this webinar (see the following table)</a:t>
            </a:r>
          </a:p>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24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In the near future, we’ll apply a quantitative method</a:t>
            </a:r>
          </a:p>
        </p:txBody>
      </p:sp>
    </p:spTree>
    <p:extLst>
      <p:ext uri="{BB962C8B-B14F-4D97-AF65-F5344CB8AC3E}">
        <p14:creationId xmlns:p14="http://schemas.microsoft.com/office/powerpoint/2010/main" val="38217117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8296854-0A65-4BD2-A2D5-CA2F6CAA1099}" type="slidenum">
              <a:rPr lang="th-TH" smtClean="0"/>
              <a:t>34</a:t>
            </a:fld>
            <a:endParaRPr lang="th-TH"/>
          </a:p>
        </p:txBody>
      </p:sp>
      <p:sp>
        <p:nvSpPr>
          <p:cNvPr id="2" name="Title 1"/>
          <p:cNvSpPr>
            <a:spLocks noGrp="1"/>
          </p:cNvSpPr>
          <p:nvPr>
            <p:ph type="title"/>
          </p:nvPr>
        </p:nvSpPr>
        <p:spPr>
          <a:xfrm>
            <a:off x="594991" y="102392"/>
            <a:ext cx="6156684" cy="540421"/>
          </a:xfrm>
        </p:spPr>
        <p:txBody>
          <a:bodyPr>
            <a:noAutofit/>
          </a:bodyPr>
          <a:lstStyle/>
          <a:p>
            <a:pPr algn="r"/>
            <a:r>
              <a:rPr lang="en-US" sz="1800" dirty="0">
                <a:solidFill>
                  <a:schemeClr val="tx1"/>
                </a:solidFill>
              </a:rPr>
              <a:t>Factors explaining the effectiveness/success of various policy measures</a:t>
            </a:r>
            <a:endParaRPr lang="th-TH" sz="1800" dirty="0">
              <a:solidFill>
                <a:schemeClr val="tx1"/>
              </a:solidFill>
            </a:endParaRPr>
          </a:p>
        </p:txBody>
      </p:sp>
      <p:graphicFrame>
        <p:nvGraphicFramePr>
          <p:cNvPr id="7" name="Table 7">
            <a:extLst>
              <a:ext uri="{FF2B5EF4-FFF2-40B4-BE49-F238E27FC236}">
                <a16:creationId xmlns:a16="http://schemas.microsoft.com/office/drawing/2014/main" id="{7879B5E9-2502-4B7F-B4D3-F0EE5B837F68}"/>
              </a:ext>
            </a:extLst>
          </p:cNvPr>
          <p:cNvGraphicFramePr>
            <a:graphicFrameLocks noGrp="1"/>
          </p:cNvGraphicFramePr>
          <p:nvPr>
            <p:ph idx="1"/>
            <p:extLst>
              <p:ext uri="{D42A27DB-BD31-4B8C-83A1-F6EECF244321}">
                <p14:modId xmlns:p14="http://schemas.microsoft.com/office/powerpoint/2010/main" val="309303360"/>
              </p:ext>
            </p:extLst>
          </p:nvPr>
        </p:nvGraphicFramePr>
        <p:xfrm>
          <a:off x="413173" y="717973"/>
          <a:ext cx="6101928" cy="4098290"/>
        </p:xfrm>
        <a:graphic>
          <a:graphicData uri="http://schemas.openxmlformats.org/drawingml/2006/table">
            <a:tbl>
              <a:tblPr firstRow="1" bandRow="1">
                <a:tableStyleId>{5940675A-B579-460E-94D1-54222C63F5DA}</a:tableStyleId>
              </a:tblPr>
              <a:tblGrid>
                <a:gridCol w="871704">
                  <a:extLst>
                    <a:ext uri="{9D8B030D-6E8A-4147-A177-3AD203B41FA5}">
                      <a16:colId xmlns:a16="http://schemas.microsoft.com/office/drawing/2014/main" val="1893697972"/>
                    </a:ext>
                  </a:extLst>
                </a:gridCol>
                <a:gridCol w="871704">
                  <a:extLst>
                    <a:ext uri="{9D8B030D-6E8A-4147-A177-3AD203B41FA5}">
                      <a16:colId xmlns:a16="http://schemas.microsoft.com/office/drawing/2014/main" val="1067852674"/>
                    </a:ext>
                  </a:extLst>
                </a:gridCol>
                <a:gridCol w="871704">
                  <a:extLst>
                    <a:ext uri="{9D8B030D-6E8A-4147-A177-3AD203B41FA5}">
                      <a16:colId xmlns:a16="http://schemas.microsoft.com/office/drawing/2014/main" val="2356702614"/>
                    </a:ext>
                  </a:extLst>
                </a:gridCol>
                <a:gridCol w="871704">
                  <a:extLst>
                    <a:ext uri="{9D8B030D-6E8A-4147-A177-3AD203B41FA5}">
                      <a16:colId xmlns:a16="http://schemas.microsoft.com/office/drawing/2014/main" val="3874994216"/>
                    </a:ext>
                  </a:extLst>
                </a:gridCol>
                <a:gridCol w="871704">
                  <a:extLst>
                    <a:ext uri="{9D8B030D-6E8A-4147-A177-3AD203B41FA5}">
                      <a16:colId xmlns:a16="http://schemas.microsoft.com/office/drawing/2014/main" val="2851736041"/>
                    </a:ext>
                  </a:extLst>
                </a:gridCol>
                <a:gridCol w="871704">
                  <a:extLst>
                    <a:ext uri="{9D8B030D-6E8A-4147-A177-3AD203B41FA5}">
                      <a16:colId xmlns:a16="http://schemas.microsoft.com/office/drawing/2014/main" val="2153375932"/>
                    </a:ext>
                  </a:extLst>
                </a:gridCol>
                <a:gridCol w="871704">
                  <a:extLst>
                    <a:ext uri="{9D8B030D-6E8A-4147-A177-3AD203B41FA5}">
                      <a16:colId xmlns:a16="http://schemas.microsoft.com/office/drawing/2014/main" val="1767467095"/>
                    </a:ext>
                  </a:extLst>
                </a:gridCol>
              </a:tblGrid>
              <a:tr h="0">
                <a:tc rowSpan="2">
                  <a:txBody>
                    <a:bodyPr/>
                    <a:lstStyle/>
                    <a:p>
                      <a:pPr algn="ctr">
                        <a:lnSpc>
                          <a:spcPts val="1300"/>
                        </a:lnSpc>
                      </a:pPr>
                      <a:r>
                        <a:rPr lang="en-US" sz="600" dirty="0">
                          <a:latin typeface="Arial" panose="020B0604020202020204" pitchFamily="34" charset="0"/>
                          <a:cs typeface="Arial" panose="020B0604020202020204" pitchFamily="34" charset="0"/>
                        </a:rPr>
                        <a:t>Measures</a:t>
                      </a:r>
                      <a:endParaRPr lang="th-TH" sz="600" dirty="0">
                        <a:latin typeface="Arial" panose="020B0604020202020204" pitchFamily="34" charset="0"/>
                      </a:endParaRPr>
                    </a:p>
                  </a:txBody>
                  <a:tcPr marL="68580" marR="68580" marT="34290" marB="34290" anchor="ctr"/>
                </a:tc>
                <a:tc rowSpan="2">
                  <a:txBody>
                    <a:bodyPr/>
                    <a:lstStyle/>
                    <a:p>
                      <a:pPr algn="ctr">
                        <a:lnSpc>
                          <a:spcPts val="1300"/>
                        </a:lnSpc>
                      </a:pPr>
                      <a:r>
                        <a:rPr lang="en-US" sz="600" dirty="0">
                          <a:latin typeface="Arial" panose="020B0604020202020204" pitchFamily="34" charset="0"/>
                          <a:cs typeface="Arial" panose="020B0604020202020204" pitchFamily="34" charset="0"/>
                        </a:rPr>
                        <a:t>Institution/</a:t>
                      </a:r>
                      <a:br>
                        <a:rPr lang="en-US" sz="600" dirty="0">
                          <a:latin typeface="Arial" panose="020B0604020202020204" pitchFamily="34" charset="0"/>
                          <a:cs typeface="Arial" panose="020B0604020202020204" pitchFamily="34" charset="0"/>
                        </a:rPr>
                      </a:br>
                      <a:r>
                        <a:rPr lang="en-US" sz="600" dirty="0">
                          <a:latin typeface="Arial" panose="020B0604020202020204" pitchFamily="34" charset="0"/>
                          <a:cs typeface="Arial" panose="020B0604020202020204" pitchFamily="34" charset="0"/>
                        </a:rPr>
                        <a:t>culture</a:t>
                      </a:r>
                      <a:endParaRPr lang="th-TH" sz="600" dirty="0">
                        <a:latin typeface="Arial" panose="020B0604020202020204" pitchFamily="34" charset="0"/>
                      </a:endParaRPr>
                    </a:p>
                  </a:txBody>
                  <a:tcPr marL="68580" marR="68580" marT="34290" marB="34290" anchor="ctr"/>
                </a:tc>
                <a:tc rowSpan="2">
                  <a:txBody>
                    <a:bodyPr/>
                    <a:lstStyle/>
                    <a:p>
                      <a:pPr algn="ctr">
                        <a:lnSpc>
                          <a:spcPts val="1300"/>
                        </a:lnSpc>
                      </a:pPr>
                      <a:r>
                        <a:rPr lang="en-US" sz="600" dirty="0">
                          <a:latin typeface="Arial" panose="020B0604020202020204" pitchFamily="34" charset="0"/>
                          <a:cs typeface="Arial" panose="020B0604020202020204" pitchFamily="34" charset="0"/>
                        </a:rPr>
                        <a:t>Public cooperation</a:t>
                      </a:r>
                      <a:endParaRPr lang="th-TH" sz="600" dirty="0">
                        <a:latin typeface="Arial" panose="020B0604020202020204" pitchFamily="34" charset="0"/>
                      </a:endParaRPr>
                    </a:p>
                  </a:txBody>
                  <a:tcPr marL="68580" marR="68580" marT="34290" marB="34290" anchor="ctr"/>
                </a:tc>
                <a:tc gridSpan="3">
                  <a:txBody>
                    <a:bodyPr/>
                    <a:lstStyle/>
                    <a:p>
                      <a:pPr algn="ctr">
                        <a:lnSpc>
                          <a:spcPts val="1300"/>
                        </a:lnSpc>
                      </a:pPr>
                      <a:r>
                        <a:rPr lang="en-US" sz="600" dirty="0">
                          <a:latin typeface="Arial" panose="020B0604020202020204" pitchFamily="34" charset="0"/>
                          <a:cs typeface="Arial" panose="020B0604020202020204" pitchFamily="34" charset="0"/>
                        </a:rPr>
                        <a:t>Disease control management</a:t>
                      </a:r>
                      <a:endParaRPr lang="th-TH" sz="600" dirty="0">
                        <a:latin typeface="Arial" panose="020B0604020202020204" pitchFamily="34" charset="0"/>
                      </a:endParaRPr>
                    </a:p>
                  </a:txBody>
                  <a:tcPr marL="68580" marR="68580" marT="34290" marB="34290" anchor="ctr"/>
                </a:tc>
                <a:tc hMerge="1">
                  <a:txBody>
                    <a:bodyPr/>
                    <a:lstStyle/>
                    <a:p>
                      <a:endParaRPr lang="th-TH" dirty="0"/>
                    </a:p>
                  </a:txBody>
                  <a:tcPr/>
                </a:tc>
                <a:tc hMerge="1">
                  <a:txBody>
                    <a:bodyPr/>
                    <a:lstStyle/>
                    <a:p>
                      <a:endParaRPr lang="th-TH" dirty="0"/>
                    </a:p>
                  </a:txBody>
                  <a:tcPr/>
                </a:tc>
                <a:tc rowSpan="2">
                  <a:txBody>
                    <a:bodyPr/>
                    <a:lstStyle/>
                    <a:p>
                      <a:pPr algn="ctr">
                        <a:lnSpc>
                          <a:spcPts val="1300"/>
                        </a:lnSpc>
                      </a:pPr>
                      <a:r>
                        <a:rPr lang="en-US" sz="600" dirty="0">
                          <a:latin typeface="Arial" panose="020B0604020202020204" pitchFamily="34" charset="0"/>
                          <a:cs typeface="Arial" panose="020B0604020202020204" pitchFamily="34" charset="0"/>
                        </a:rPr>
                        <a:t>Government decree (mandatory)</a:t>
                      </a:r>
                      <a:endParaRPr lang="th-TH" sz="600" dirty="0">
                        <a:latin typeface="Arial" panose="020B0604020202020204" pitchFamily="34" charset="0"/>
                      </a:endParaRPr>
                    </a:p>
                  </a:txBody>
                  <a:tcPr marL="68580" marR="68580" marT="34290" marB="34290" anchor="ctr"/>
                </a:tc>
                <a:extLst>
                  <a:ext uri="{0D108BD9-81ED-4DB2-BD59-A6C34878D82A}">
                    <a16:rowId xmlns:a16="http://schemas.microsoft.com/office/drawing/2014/main" val="1236784283"/>
                  </a:ext>
                </a:extLst>
              </a:tr>
              <a:tr h="0">
                <a:tc vMerge="1">
                  <a:txBody>
                    <a:bodyPr/>
                    <a:lstStyle/>
                    <a:p>
                      <a:pPr>
                        <a:lnSpc>
                          <a:spcPts val="1300"/>
                        </a:lnSpc>
                      </a:pPr>
                      <a:endParaRPr lang="th-TH" sz="1600" dirty="0"/>
                    </a:p>
                  </a:txBody>
                  <a:tcPr/>
                </a:tc>
                <a:tc vMerge="1">
                  <a:txBody>
                    <a:bodyPr/>
                    <a:lstStyle/>
                    <a:p>
                      <a:pPr>
                        <a:lnSpc>
                          <a:spcPts val="1300"/>
                        </a:lnSpc>
                      </a:pPr>
                      <a:endParaRPr lang="th-TH" sz="1600" dirty="0"/>
                    </a:p>
                  </a:txBody>
                  <a:tcPr/>
                </a:tc>
                <a:tc vMerge="1">
                  <a:txBody>
                    <a:bodyPr/>
                    <a:lstStyle/>
                    <a:p>
                      <a:pPr>
                        <a:lnSpc>
                          <a:spcPts val="1300"/>
                        </a:lnSpc>
                      </a:pPr>
                      <a:endParaRPr lang="th-TH" sz="1600" dirty="0"/>
                    </a:p>
                  </a:txBody>
                  <a:tcPr/>
                </a:tc>
                <a:tc>
                  <a:txBody>
                    <a:bodyPr/>
                    <a:lstStyle/>
                    <a:p>
                      <a:pPr algn="ctr">
                        <a:lnSpc>
                          <a:spcPts val="1300"/>
                        </a:lnSpc>
                      </a:pPr>
                      <a:r>
                        <a:rPr lang="en-US" sz="600" dirty="0">
                          <a:latin typeface="Arial" panose="020B0604020202020204" pitchFamily="34" charset="0"/>
                          <a:cs typeface="Arial" panose="020B0604020202020204" pitchFamily="34" charset="0"/>
                        </a:rPr>
                        <a:t>Promptness</a:t>
                      </a:r>
                      <a:endParaRPr lang="th-TH" sz="600" dirty="0">
                        <a:latin typeface="Arial" panose="020B0604020202020204" pitchFamily="34" charset="0"/>
                      </a:endParaRPr>
                    </a:p>
                  </a:txBody>
                  <a:tcPr marL="68580" marR="68580" marT="34290" marB="34290" anchor="ctr"/>
                </a:tc>
                <a:tc>
                  <a:txBody>
                    <a:bodyPr/>
                    <a:lstStyle/>
                    <a:p>
                      <a:pPr algn="ctr">
                        <a:lnSpc>
                          <a:spcPts val="1300"/>
                        </a:lnSpc>
                      </a:pPr>
                      <a:r>
                        <a:rPr lang="en-US" sz="600" dirty="0">
                          <a:latin typeface="Arial" panose="020B0604020202020204" pitchFamily="34" charset="0"/>
                          <a:cs typeface="Arial" panose="020B0604020202020204" pitchFamily="34" charset="0"/>
                        </a:rPr>
                        <a:t>Information/Communication</a:t>
                      </a:r>
                      <a:endParaRPr lang="th-TH" sz="600" dirty="0">
                        <a:latin typeface="Arial" panose="020B0604020202020204" pitchFamily="34" charset="0"/>
                      </a:endParaRPr>
                    </a:p>
                  </a:txBody>
                  <a:tcPr marL="68580" marR="68580" marT="34290" marB="34290" anchor="ctr"/>
                </a:tc>
                <a:tc>
                  <a:txBody>
                    <a:bodyPr/>
                    <a:lstStyle/>
                    <a:p>
                      <a:pPr algn="ctr">
                        <a:lnSpc>
                          <a:spcPts val="1300"/>
                        </a:lnSpc>
                      </a:pPr>
                      <a:r>
                        <a:rPr lang="en-US" sz="600" dirty="0">
                          <a:latin typeface="Arial" panose="020B0604020202020204" pitchFamily="34" charset="0"/>
                          <a:cs typeface="Arial" panose="020B0604020202020204" pitchFamily="34" charset="0"/>
                        </a:rPr>
                        <a:t>Professional (Evidence-based) political</a:t>
                      </a:r>
                      <a:endParaRPr lang="th-TH" sz="600" dirty="0">
                        <a:latin typeface="Arial" panose="020B0604020202020204" pitchFamily="34" charset="0"/>
                      </a:endParaRPr>
                    </a:p>
                  </a:txBody>
                  <a:tcPr marL="68580" marR="68580" marT="34290" marB="34290" anchor="ctr"/>
                </a:tc>
                <a:tc vMerge="1">
                  <a:txBody>
                    <a:bodyPr/>
                    <a:lstStyle/>
                    <a:p>
                      <a:pPr>
                        <a:lnSpc>
                          <a:spcPts val="1300"/>
                        </a:lnSpc>
                      </a:pPr>
                      <a:endParaRPr lang="th-TH" sz="1600" dirty="0"/>
                    </a:p>
                  </a:txBody>
                  <a:tcPr/>
                </a:tc>
                <a:extLst>
                  <a:ext uri="{0D108BD9-81ED-4DB2-BD59-A6C34878D82A}">
                    <a16:rowId xmlns:a16="http://schemas.microsoft.com/office/drawing/2014/main" val="1462428635"/>
                  </a:ext>
                </a:extLst>
              </a:tr>
              <a:tr h="0">
                <a:tc>
                  <a:txBody>
                    <a:bodyPr/>
                    <a:lstStyle/>
                    <a:p>
                      <a:pPr marL="182563" indent="-182563">
                        <a:lnSpc>
                          <a:spcPts val="1300"/>
                        </a:lnSpc>
                        <a:buAutoNum type="arabicPeriod"/>
                      </a:pPr>
                      <a:r>
                        <a:rPr lang="en-US" sz="600" dirty="0">
                          <a:latin typeface="Arial" panose="020B0604020202020204" pitchFamily="34" charset="0"/>
                          <a:cs typeface="Arial" panose="020B0604020202020204" pitchFamily="34" charset="0"/>
                        </a:rPr>
                        <a:t>Surveillance</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Adopted from CDC 20 years ago</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 Private sector cooperation</a:t>
                      </a:r>
                      <a:endParaRPr lang="th-TH" sz="600" dirty="0">
                        <a:latin typeface="Arial" panose="020B0604020202020204" pitchFamily="34" charset="0"/>
                      </a:endParaRPr>
                    </a:p>
                  </a:txBody>
                  <a:tcPr marL="68580" marR="68580" marT="34290" marB="34290"/>
                </a:tc>
                <a:tc>
                  <a:txBody>
                    <a:bodyPr/>
                    <a:lstStyle/>
                    <a:p>
                      <a:pPr marL="92075" indent="-92075">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 EOS</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Yes</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Yes</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Gov’t office</a:t>
                      </a:r>
                      <a:endParaRPr lang="th-TH" sz="600" dirty="0">
                        <a:latin typeface="Arial" panose="020B0604020202020204" pitchFamily="34" charset="0"/>
                      </a:endParaRPr>
                    </a:p>
                  </a:txBody>
                  <a:tcPr marL="68580" marR="68580" marT="34290" marB="34290"/>
                </a:tc>
                <a:extLst>
                  <a:ext uri="{0D108BD9-81ED-4DB2-BD59-A6C34878D82A}">
                    <a16:rowId xmlns:a16="http://schemas.microsoft.com/office/drawing/2014/main" val="1557280594"/>
                  </a:ext>
                </a:extLst>
              </a:tr>
              <a:tr h="0">
                <a:tc>
                  <a:txBody>
                    <a:bodyPr/>
                    <a:lstStyle/>
                    <a:p>
                      <a:pPr marL="0" indent="0">
                        <a:lnSpc>
                          <a:spcPts val="1300"/>
                        </a:lnSpc>
                        <a:buNone/>
                      </a:pPr>
                      <a:r>
                        <a:rPr lang="en-US" sz="600" dirty="0">
                          <a:latin typeface="Arial" panose="020B0604020202020204" pitchFamily="34" charset="0"/>
                          <a:cs typeface="Arial" panose="020B0604020202020204" pitchFamily="34" charset="0"/>
                        </a:rPr>
                        <a:t>2. Contact tracing</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20 years experience in dealing with DC, e.g., bird flu, swine flu, SARS</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Network of VHV for 40 years</a:t>
                      </a:r>
                      <a:endParaRPr lang="th-TH" sz="600" dirty="0">
                        <a:latin typeface="Arial" panose="020B0604020202020204" pitchFamily="34" charset="0"/>
                      </a:endParaRPr>
                    </a:p>
                  </a:txBody>
                  <a:tcPr marL="68580" marR="68580" marT="34290" marB="34290"/>
                </a:tc>
                <a:tc>
                  <a:txBody>
                    <a:bodyPr/>
                    <a:lstStyle/>
                    <a:p>
                      <a:pPr marL="92075" indent="-92075">
                        <a:lnSpc>
                          <a:spcPts val="1300"/>
                        </a:lnSpc>
                        <a:buFont typeface="Arial" panose="020B0604020202020204" pitchFamily="34" charset="0"/>
                        <a:buChar char="•"/>
                      </a:pPr>
                      <a:r>
                        <a:rPr lang="en-US" sz="600" dirty="0">
                          <a:latin typeface="Arial" panose="020B0604020202020204" pitchFamily="34" charset="0"/>
                        </a:rPr>
                        <a:t>DDC</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Transparent </a:t>
                      </a:r>
                      <a:endParaRPr lang="th-TH" sz="600" dirty="0">
                        <a:latin typeface="Arial" panose="020B0604020202020204" pitchFamily="34" charset="0"/>
                      </a:endParaRPr>
                    </a:p>
                  </a:txBody>
                  <a:tcPr marL="68580" marR="68580" marT="34290" marB="34290"/>
                </a:tc>
                <a:tc>
                  <a:txBody>
                    <a:bodyPr/>
                    <a:lstStyle/>
                    <a:p>
                      <a:pPr marL="182563" marR="0" lvl="0" indent="-182563" algn="l" defTabSz="914400" rtl="0" eaLnBrk="1" fontAlgn="auto" latinLnBrk="0" hangingPunct="1">
                        <a:lnSpc>
                          <a:spcPts val="1300"/>
                        </a:lnSpc>
                        <a:spcBef>
                          <a:spcPts val="0"/>
                        </a:spcBef>
                        <a:spcAft>
                          <a:spcPts val="0"/>
                        </a:spcAft>
                        <a:buClrTx/>
                        <a:buSzTx/>
                        <a:buFont typeface="Arial" panose="020B0604020202020204" pitchFamily="34" charset="0"/>
                        <a:buChar char="•"/>
                        <a:tabLst/>
                        <a:defRPr/>
                      </a:pPr>
                      <a:r>
                        <a:rPr lang="en-US" sz="600" dirty="0">
                          <a:latin typeface="Arial" panose="020B0604020202020204" pitchFamily="34" charset="0"/>
                        </a:rPr>
                        <a:t>Monitor &amp; report by CCSA</a:t>
                      </a:r>
                    </a:p>
                    <a:p>
                      <a:pPr marL="182563" indent="-182563">
                        <a:lnSpc>
                          <a:spcPts val="1300"/>
                        </a:lnSpc>
                        <a:buFont typeface="Arial" panose="020B0604020202020204" pitchFamily="34" charset="0"/>
                        <a:buChar char="•"/>
                      </a:pP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600" dirty="0">
                        <a:latin typeface="Arial" panose="020B0604020202020204" pitchFamily="34" charset="0"/>
                      </a:endParaRPr>
                    </a:p>
                  </a:txBody>
                  <a:tcPr marL="68580" marR="68580" marT="34290" marB="34290"/>
                </a:tc>
                <a:extLst>
                  <a:ext uri="{0D108BD9-81ED-4DB2-BD59-A6C34878D82A}">
                    <a16:rowId xmlns:a16="http://schemas.microsoft.com/office/drawing/2014/main" val="3492979097"/>
                  </a:ext>
                </a:extLst>
              </a:tr>
              <a:tr h="0">
                <a:tc>
                  <a:txBody>
                    <a:bodyPr/>
                    <a:lstStyle/>
                    <a:p>
                      <a:pPr marL="0" indent="0">
                        <a:lnSpc>
                          <a:spcPts val="1300"/>
                        </a:lnSpc>
                        <a:buNone/>
                      </a:pPr>
                      <a:r>
                        <a:rPr lang="en-US" sz="600" dirty="0">
                          <a:latin typeface="Arial" panose="020B0604020202020204" pitchFamily="34" charset="0"/>
                          <a:cs typeface="Arial" panose="020B0604020202020204" pitchFamily="34" charset="0"/>
                        </a:rPr>
                        <a:t>3. Mask wearing</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93% </a:t>
                      </a:r>
                    </a:p>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Began wearing PM2.5 mask few years ago</a:t>
                      </a:r>
                      <a:endParaRPr lang="th-TH" sz="600" dirty="0">
                        <a:latin typeface="Arial" panose="020B0604020202020204" pitchFamily="34" charset="0"/>
                      </a:endParaRPr>
                    </a:p>
                  </a:txBody>
                  <a:tcPr marL="68580" marR="68580" marT="34290" marB="34290"/>
                </a:tc>
                <a:tc>
                  <a:txBody>
                    <a:bodyPr/>
                    <a:lstStyle/>
                    <a:p>
                      <a:pPr marL="92075" indent="-92075">
                        <a:lnSpc>
                          <a:spcPts val="1300"/>
                        </a:lnSpc>
                        <a:buFont typeface="Arial" panose="020B0604020202020204" pitchFamily="34" charset="0"/>
                        <a:buChar char="•"/>
                      </a:pP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Persuasive, </a:t>
                      </a:r>
                    </a:p>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gov’t offices wearing masks</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rPr>
                        <a:t>Monitor &amp; report</a:t>
                      </a:r>
                    </a:p>
                    <a:p>
                      <a:pPr marL="182563" indent="-182563">
                        <a:lnSpc>
                          <a:spcPts val="1300"/>
                        </a:lnSpc>
                        <a:buFont typeface="Arial" panose="020B0604020202020204" pitchFamily="34" charset="0"/>
                        <a:buChar char="•"/>
                      </a:pPr>
                      <a:r>
                        <a:rPr lang="en-US" sz="600" dirty="0">
                          <a:latin typeface="Arial" panose="020B0604020202020204" pitchFamily="34" charset="0"/>
                        </a:rPr>
                        <a:t>Reduction of flu incidence</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Export ban</a:t>
                      </a:r>
                      <a:endParaRPr lang="th-TH" sz="600" dirty="0">
                        <a:latin typeface="Arial" panose="020B0604020202020204" pitchFamily="34" charset="0"/>
                      </a:endParaRPr>
                    </a:p>
                  </a:txBody>
                  <a:tcPr marL="68580" marR="68580" marT="34290" marB="34290"/>
                </a:tc>
                <a:extLst>
                  <a:ext uri="{0D108BD9-81ED-4DB2-BD59-A6C34878D82A}">
                    <a16:rowId xmlns:a16="http://schemas.microsoft.com/office/drawing/2014/main" val="4056566410"/>
                  </a:ext>
                </a:extLst>
              </a:tr>
              <a:tr h="0">
                <a:tc>
                  <a:txBody>
                    <a:bodyPr/>
                    <a:lstStyle/>
                    <a:p>
                      <a:pPr marL="0" indent="0">
                        <a:lnSpc>
                          <a:spcPts val="1300"/>
                        </a:lnSpc>
                        <a:buNone/>
                      </a:pPr>
                      <a:r>
                        <a:rPr lang="en-US" sz="600" dirty="0">
                          <a:latin typeface="Arial" panose="020B0604020202020204" pitchFamily="34" charset="0"/>
                          <a:cs typeface="Arial" panose="020B0604020202020204" pitchFamily="34" charset="0"/>
                        </a:rPr>
                        <a:t>4. Social distance &amp; WKH</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No culture of hand shake, kissing or hugging</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90% cooperation</a:t>
                      </a:r>
                    </a:p>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Private sector cooperation</a:t>
                      </a:r>
                    </a:p>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People cooperation</a:t>
                      </a:r>
                      <a:endParaRPr lang="th-TH" sz="600" dirty="0">
                        <a:latin typeface="Arial" panose="020B0604020202020204" pitchFamily="34" charset="0"/>
                      </a:endParaRPr>
                    </a:p>
                  </a:txBody>
                  <a:tcPr marL="68580" marR="68580" marT="34290" marB="34290"/>
                </a:tc>
                <a:tc>
                  <a:txBody>
                    <a:bodyPr/>
                    <a:lstStyle/>
                    <a:p>
                      <a:pPr marL="92075" indent="-92075">
                        <a:lnSpc>
                          <a:spcPts val="1300"/>
                        </a:lnSpc>
                        <a:buFont typeface="Arial" panose="020B0604020202020204" pitchFamily="34" charset="0"/>
                        <a:buChar char="•"/>
                      </a:pP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Persuasive</a:t>
                      </a:r>
                    </a:p>
                    <a:p>
                      <a:pPr marL="182563" indent="-182563">
                        <a:lnSpc>
                          <a:spcPts val="1300"/>
                        </a:lnSpc>
                        <a:buFont typeface="Arial" panose="020B0604020202020204" pitchFamily="34" charset="0"/>
                        <a:buChar char="•"/>
                      </a:pP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rPr>
                        <a:t>Monitor &amp; report</a:t>
                      </a:r>
                      <a:endParaRPr lang="th-TH" sz="6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600" dirty="0">
                          <a:latin typeface="Arial" panose="020B0604020202020204" pitchFamily="34" charset="0"/>
                          <a:cs typeface="Arial" panose="020B0604020202020204" pitchFamily="34" charset="0"/>
                        </a:rPr>
                        <a:t>Gov’t office</a:t>
                      </a:r>
                      <a:endParaRPr lang="th-TH" sz="600" dirty="0">
                        <a:latin typeface="Arial" panose="020B0604020202020204" pitchFamily="34" charset="0"/>
                      </a:endParaRPr>
                    </a:p>
                  </a:txBody>
                  <a:tcPr marL="68580" marR="68580" marT="34290" marB="34290"/>
                </a:tc>
                <a:extLst>
                  <a:ext uri="{0D108BD9-81ED-4DB2-BD59-A6C34878D82A}">
                    <a16:rowId xmlns:a16="http://schemas.microsoft.com/office/drawing/2014/main" val="1099731967"/>
                  </a:ext>
                </a:extLst>
              </a:tr>
            </a:tbl>
          </a:graphicData>
        </a:graphic>
      </p:graphicFrame>
    </p:spTree>
    <p:extLst>
      <p:ext uri="{BB962C8B-B14F-4D97-AF65-F5344CB8AC3E}">
        <p14:creationId xmlns:p14="http://schemas.microsoft.com/office/powerpoint/2010/main" val="39078744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8296854-0A65-4BD2-A2D5-CA2F6CAA1099}" type="slidenum">
              <a:rPr lang="th-TH" smtClean="0"/>
              <a:t>35</a:t>
            </a:fld>
            <a:endParaRPr lang="th-TH"/>
          </a:p>
        </p:txBody>
      </p:sp>
      <p:sp>
        <p:nvSpPr>
          <p:cNvPr id="2" name="Title 1"/>
          <p:cNvSpPr>
            <a:spLocks noGrp="1"/>
          </p:cNvSpPr>
          <p:nvPr>
            <p:ph type="title"/>
          </p:nvPr>
        </p:nvSpPr>
        <p:spPr>
          <a:xfrm>
            <a:off x="756259" y="60600"/>
            <a:ext cx="6156684" cy="540421"/>
          </a:xfrm>
        </p:spPr>
        <p:txBody>
          <a:bodyPr>
            <a:noAutofit/>
          </a:bodyPr>
          <a:lstStyle/>
          <a:p>
            <a:pPr algn="r"/>
            <a:r>
              <a:rPr lang="en-US" sz="1800" dirty="0">
                <a:solidFill>
                  <a:schemeClr val="tx1"/>
                </a:solidFill>
              </a:rPr>
              <a:t>Factors explaining the effectiveness/success of various policy measures (cont.)</a:t>
            </a:r>
            <a:endParaRPr lang="th-TH" sz="1800" dirty="0">
              <a:solidFill>
                <a:schemeClr val="tx1"/>
              </a:solidFill>
            </a:endParaRPr>
          </a:p>
        </p:txBody>
      </p:sp>
      <p:graphicFrame>
        <p:nvGraphicFramePr>
          <p:cNvPr id="7" name="Table 7">
            <a:extLst>
              <a:ext uri="{FF2B5EF4-FFF2-40B4-BE49-F238E27FC236}">
                <a16:creationId xmlns:a16="http://schemas.microsoft.com/office/drawing/2014/main" id="{7879B5E9-2502-4B7F-B4D3-F0EE5B837F68}"/>
              </a:ext>
            </a:extLst>
          </p:cNvPr>
          <p:cNvGraphicFramePr>
            <a:graphicFrameLocks noGrp="1"/>
          </p:cNvGraphicFramePr>
          <p:nvPr>
            <p:ph idx="1"/>
            <p:extLst>
              <p:ext uri="{D42A27DB-BD31-4B8C-83A1-F6EECF244321}">
                <p14:modId xmlns:p14="http://schemas.microsoft.com/office/powerpoint/2010/main" val="3326285187"/>
              </p:ext>
            </p:extLst>
          </p:nvPr>
        </p:nvGraphicFramePr>
        <p:xfrm>
          <a:off x="342899" y="817481"/>
          <a:ext cx="6172201" cy="4086705"/>
        </p:xfrm>
        <a:graphic>
          <a:graphicData uri="http://schemas.openxmlformats.org/drawingml/2006/table">
            <a:tbl>
              <a:tblPr firstRow="1" bandRow="1">
                <a:tableStyleId>{5940675A-B579-460E-94D1-54222C63F5DA}</a:tableStyleId>
              </a:tblPr>
              <a:tblGrid>
                <a:gridCol w="881743">
                  <a:extLst>
                    <a:ext uri="{9D8B030D-6E8A-4147-A177-3AD203B41FA5}">
                      <a16:colId xmlns:a16="http://schemas.microsoft.com/office/drawing/2014/main" val="1893697972"/>
                    </a:ext>
                  </a:extLst>
                </a:gridCol>
                <a:gridCol w="881743">
                  <a:extLst>
                    <a:ext uri="{9D8B030D-6E8A-4147-A177-3AD203B41FA5}">
                      <a16:colId xmlns:a16="http://schemas.microsoft.com/office/drawing/2014/main" val="1067852674"/>
                    </a:ext>
                  </a:extLst>
                </a:gridCol>
                <a:gridCol w="881743">
                  <a:extLst>
                    <a:ext uri="{9D8B030D-6E8A-4147-A177-3AD203B41FA5}">
                      <a16:colId xmlns:a16="http://schemas.microsoft.com/office/drawing/2014/main" val="2356702614"/>
                    </a:ext>
                  </a:extLst>
                </a:gridCol>
                <a:gridCol w="881743">
                  <a:extLst>
                    <a:ext uri="{9D8B030D-6E8A-4147-A177-3AD203B41FA5}">
                      <a16:colId xmlns:a16="http://schemas.microsoft.com/office/drawing/2014/main" val="3874994216"/>
                    </a:ext>
                  </a:extLst>
                </a:gridCol>
                <a:gridCol w="881743">
                  <a:extLst>
                    <a:ext uri="{9D8B030D-6E8A-4147-A177-3AD203B41FA5}">
                      <a16:colId xmlns:a16="http://schemas.microsoft.com/office/drawing/2014/main" val="2851736041"/>
                    </a:ext>
                  </a:extLst>
                </a:gridCol>
                <a:gridCol w="881743">
                  <a:extLst>
                    <a:ext uri="{9D8B030D-6E8A-4147-A177-3AD203B41FA5}">
                      <a16:colId xmlns:a16="http://schemas.microsoft.com/office/drawing/2014/main" val="2153375932"/>
                    </a:ext>
                  </a:extLst>
                </a:gridCol>
                <a:gridCol w="881743">
                  <a:extLst>
                    <a:ext uri="{9D8B030D-6E8A-4147-A177-3AD203B41FA5}">
                      <a16:colId xmlns:a16="http://schemas.microsoft.com/office/drawing/2014/main" val="1767467095"/>
                    </a:ext>
                  </a:extLst>
                </a:gridCol>
              </a:tblGrid>
              <a:tr h="236166">
                <a:tc rowSpan="2">
                  <a:txBody>
                    <a:bodyPr/>
                    <a:lstStyle/>
                    <a:p>
                      <a:pPr algn="ctr">
                        <a:lnSpc>
                          <a:spcPts val="1300"/>
                        </a:lnSpc>
                      </a:pPr>
                      <a:r>
                        <a:rPr lang="en-US" sz="700" dirty="0">
                          <a:latin typeface="Arial" panose="020B0604020202020204" pitchFamily="34" charset="0"/>
                          <a:cs typeface="Arial" panose="020B0604020202020204" pitchFamily="34" charset="0"/>
                        </a:rPr>
                        <a:t>Measures</a:t>
                      </a:r>
                      <a:endParaRPr lang="th-TH" sz="700" dirty="0">
                        <a:latin typeface="Arial" panose="020B0604020202020204" pitchFamily="34" charset="0"/>
                      </a:endParaRPr>
                    </a:p>
                  </a:txBody>
                  <a:tcPr marL="68580" marR="68580" marT="34290" marB="34290" anchor="ctr"/>
                </a:tc>
                <a:tc rowSpan="2">
                  <a:txBody>
                    <a:bodyPr/>
                    <a:lstStyle/>
                    <a:p>
                      <a:pPr algn="ctr">
                        <a:lnSpc>
                          <a:spcPts val="1300"/>
                        </a:lnSpc>
                      </a:pPr>
                      <a:r>
                        <a:rPr lang="en-US" sz="700" dirty="0">
                          <a:latin typeface="Arial" panose="020B0604020202020204" pitchFamily="34" charset="0"/>
                          <a:cs typeface="Arial" panose="020B0604020202020204" pitchFamily="34" charset="0"/>
                        </a:rPr>
                        <a:t>Institution/</a:t>
                      </a:r>
                      <a:br>
                        <a:rPr lang="en-US" sz="700" dirty="0">
                          <a:latin typeface="Arial" panose="020B0604020202020204" pitchFamily="34" charset="0"/>
                          <a:cs typeface="Arial" panose="020B0604020202020204" pitchFamily="34" charset="0"/>
                        </a:rPr>
                      </a:br>
                      <a:r>
                        <a:rPr lang="en-US" sz="700" dirty="0">
                          <a:latin typeface="Arial" panose="020B0604020202020204" pitchFamily="34" charset="0"/>
                          <a:cs typeface="Arial" panose="020B0604020202020204" pitchFamily="34" charset="0"/>
                        </a:rPr>
                        <a:t>culture</a:t>
                      </a:r>
                      <a:endParaRPr lang="th-TH" sz="700" dirty="0">
                        <a:latin typeface="Arial" panose="020B0604020202020204" pitchFamily="34" charset="0"/>
                      </a:endParaRPr>
                    </a:p>
                  </a:txBody>
                  <a:tcPr marL="68580" marR="68580" marT="34290" marB="34290" anchor="ctr"/>
                </a:tc>
                <a:tc rowSpan="2">
                  <a:txBody>
                    <a:bodyPr/>
                    <a:lstStyle/>
                    <a:p>
                      <a:pPr algn="ctr">
                        <a:lnSpc>
                          <a:spcPts val="1300"/>
                        </a:lnSpc>
                      </a:pPr>
                      <a:r>
                        <a:rPr lang="en-US" sz="700" dirty="0">
                          <a:latin typeface="Arial" panose="020B0604020202020204" pitchFamily="34" charset="0"/>
                          <a:cs typeface="Arial" panose="020B0604020202020204" pitchFamily="34" charset="0"/>
                        </a:rPr>
                        <a:t>Public cooperation</a:t>
                      </a:r>
                      <a:endParaRPr lang="th-TH" sz="700" dirty="0">
                        <a:latin typeface="Arial" panose="020B0604020202020204" pitchFamily="34" charset="0"/>
                      </a:endParaRPr>
                    </a:p>
                  </a:txBody>
                  <a:tcPr marL="68580" marR="68580" marT="34290" marB="34290" anchor="ctr"/>
                </a:tc>
                <a:tc gridSpan="3">
                  <a:txBody>
                    <a:bodyPr/>
                    <a:lstStyle/>
                    <a:p>
                      <a:pPr algn="ctr">
                        <a:lnSpc>
                          <a:spcPts val="1300"/>
                        </a:lnSpc>
                      </a:pPr>
                      <a:r>
                        <a:rPr lang="en-US" sz="700" dirty="0">
                          <a:latin typeface="Arial" panose="020B0604020202020204" pitchFamily="34" charset="0"/>
                          <a:cs typeface="Arial" panose="020B0604020202020204" pitchFamily="34" charset="0"/>
                        </a:rPr>
                        <a:t>Disease control management</a:t>
                      </a:r>
                      <a:endParaRPr lang="th-TH" sz="700" dirty="0">
                        <a:latin typeface="Arial" panose="020B0604020202020204" pitchFamily="34" charset="0"/>
                      </a:endParaRPr>
                    </a:p>
                  </a:txBody>
                  <a:tcPr marL="68580" marR="68580" marT="34290" marB="34290" anchor="ctr"/>
                </a:tc>
                <a:tc hMerge="1">
                  <a:txBody>
                    <a:bodyPr/>
                    <a:lstStyle/>
                    <a:p>
                      <a:endParaRPr lang="th-TH" dirty="0"/>
                    </a:p>
                  </a:txBody>
                  <a:tcPr/>
                </a:tc>
                <a:tc hMerge="1">
                  <a:txBody>
                    <a:bodyPr/>
                    <a:lstStyle/>
                    <a:p>
                      <a:endParaRPr lang="th-TH" dirty="0"/>
                    </a:p>
                  </a:txBody>
                  <a:tcPr/>
                </a:tc>
                <a:tc rowSpan="2">
                  <a:txBody>
                    <a:bodyPr/>
                    <a:lstStyle/>
                    <a:p>
                      <a:pPr algn="ctr">
                        <a:lnSpc>
                          <a:spcPts val="1300"/>
                        </a:lnSpc>
                      </a:pPr>
                      <a:r>
                        <a:rPr lang="en-US" sz="700" dirty="0">
                          <a:latin typeface="Arial" panose="020B0604020202020204" pitchFamily="34" charset="0"/>
                          <a:cs typeface="Arial" panose="020B0604020202020204" pitchFamily="34" charset="0"/>
                        </a:rPr>
                        <a:t>Government decree (mandatory)</a:t>
                      </a:r>
                      <a:endParaRPr lang="th-TH" sz="700" dirty="0">
                        <a:latin typeface="Arial" panose="020B0604020202020204" pitchFamily="34" charset="0"/>
                      </a:endParaRPr>
                    </a:p>
                  </a:txBody>
                  <a:tcPr marL="68580" marR="68580" marT="34290" marB="34290" anchor="ctr"/>
                </a:tc>
                <a:extLst>
                  <a:ext uri="{0D108BD9-81ED-4DB2-BD59-A6C34878D82A}">
                    <a16:rowId xmlns:a16="http://schemas.microsoft.com/office/drawing/2014/main" val="1236784283"/>
                  </a:ext>
                </a:extLst>
              </a:tr>
              <a:tr h="592127">
                <a:tc vMerge="1">
                  <a:txBody>
                    <a:bodyPr/>
                    <a:lstStyle/>
                    <a:p>
                      <a:pPr>
                        <a:lnSpc>
                          <a:spcPts val="1300"/>
                        </a:lnSpc>
                      </a:pPr>
                      <a:endParaRPr lang="th-TH" sz="1600" dirty="0"/>
                    </a:p>
                  </a:txBody>
                  <a:tcPr/>
                </a:tc>
                <a:tc vMerge="1">
                  <a:txBody>
                    <a:bodyPr/>
                    <a:lstStyle/>
                    <a:p>
                      <a:pPr>
                        <a:lnSpc>
                          <a:spcPts val="1300"/>
                        </a:lnSpc>
                      </a:pPr>
                      <a:endParaRPr lang="th-TH" sz="1600" dirty="0"/>
                    </a:p>
                  </a:txBody>
                  <a:tcPr/>
                </a:tc>
                <a:tc vMerge="1">
                  <a:txBody>
                    <a:bodyPr/>
                    <a:lstStyle/>
                    <a:p>
                      <a:pPr>
                        <a:lnSpc>
                          <a:spcPts val="1300"/>
                        </a:lnSpc>
                      </a:pPr>
                      <a:endParaRPr lang="th-TH" sz="1600" dirty="0"/>
                    </a:p>
                  </a:txBody>
                  <a:tcPr/>
                </a:tc>
                <a:tc>
                  <a:txBody>
                    <a:bodyPr/>
                    <a:lstStyle/>
                    <a:p>
                      <a:pPr algn="ctr">
                        <a:lnSpc>
                          <a:spcPts val="1300"/>
                        </a:lnSpc>
                      </a:pPr>
                      <a:r>
                        <a:rPr lang="en-US" sz="700" dirty="0">
                          <a:latin typeface="Arial" panose="020B0604020202020204" pitchFamily="34" charset="0"/>
                          <a:cs typeface="Arial" panose="020B0604020202020204" pitchFamily="34" charset="0"/>
                        </a:rPr>
                        <a:t>Promptness </a:t>
                      </a:r>
                      <a:endParaRPr lang="th-TH" sz="700" dirty="0">
                        <a:latin typeface="Arial" panose="020B0604020202020204" pitchFamily="34" charset="0"/>
                      </a:endParaRPr>
                    </a:p>
                  </a:txBody>
                  <a:tcPr marL="68580" marR="68580" marT="34290" marB="34290" anchor="ctr"/>
                </a:tc>
                <a:tc>
                  <a:txBody>
                    <a:bodyPr/>
                    <a:lstStyle/>
                    <a:p>
                      <a:pPr algn="ctr">
                        <a:lnSpc>
                          <a:spcPts val="1300"/>
                        </a:lnSpc>
                      </a:pPr>
                      <a:r>
                        <a:rPr lang="en-US" sz="700" dirty="0">
                          <a:latin typeface="Arial" panose="020B0604020202020204" pitchFamily="34" charset="0"/>
                          <a:cs typeface="Arial" panose="020B0604020202020204" pitchFamily="34" charset="0"/>
                        </a:rPr>
                        <a:t>Information/</a:t>
                      </a:r>
                    </a:p>
                    <a:p>
                      <a:pPr algn="ctr">
                        <a:lnSpc>
                          <a:spcPts val="1300"/>
                        </a:lnSpc>
                      </a:pPr>
                      <a:r>
                        <a:rPr lang="en-US" sz="700" dirty="0">
                          <a:latin typeface="Arial" panose="020B0604020202020204" pitchFamily="34" charset="0"/>
                          <a:cs typeface="Arial" panose="020B0604020202020204" pitchFamily="34" charset="0"/>
                        </a:rPr>
                        <a:t>Communication</a:t>
                      </a:r>
                      <a:endParaRPr lang="th-TH" sz="700" dirty="0">
                        <a:latin typeface="Arial" panose="020B0604020202020204" pitchFamily="34" charset="0"/>
                      </a:endParaRPr>
                    </a:p>
                  </a:txBody>
                  <a:tcPr marL="68580" marR="68580" marT="34290" marB="34290" anchor="ctr"/>
                </a:tc>
                <a:tc>
                  <a:txBody>
                    <a:bodyPr/>
                    <a:lstStyle/>
                    <a:p>
                      <a:pPr algn="ctr">
                        <a:lnSpc>
                          <a:spcPts val="1300"/>
                        </a:lnSpc>
                      </a:pPr>
                      <a:r>
                        <a:rPr lang="en-US" sz="700" dirty="0">
                          <a:latin typeface="Arial" panose="020B0604020202020204" pitchFamily="34" charset="0"/>
                          <a:cs typeface="Arial" panose="020B0604020202020204" pitchFamily="34" charset="0"/>
                        </a:rPr>
                        <a:t>Professional (Evidence-based) political</a:t>
                      </a:r>
                      <a:endParaRPr lang="th-TH" sz="700" dirty="0">
                        <a:latin typeface="Arial" panose="020B0604020202020204" pitchFamily="34" charset="0"/>
                      </a:endParaRPr>
                    </a:p>
                  </a:txBody>
                  <a:tcPr marL="68580" marR="68580" marT="34290" marB="34290" anchor="ctr"/>
                </a:tc>
                <a:tc vMerge="1">
                  <a:txBody>
                    <a:bodyPr/>
                    <a:lstStyle/>
                    <a:p>
                      <a:pPr>
                        <a:lnSpc>
                          <a:spcPts val="1300"/>
                        </a:lnSpc>
                      </a:pPr>
                      <a:endParaRPr lang="th-TH" sz="1600" dirty="0"/>
                    </a:p>
                  </a:txBody>
                  <a:tcPr/>
                </a:tc>
                <a:extLst>
                  <a:ext uri="{0D108BD9-81ED-4DB2-BD59-A6C34878D82A}">
                    <a16:rowId xmlns:a16="http://schemas.microsoft.com/office/drawing/2014/main" val="1462428635"/>
                  </a:ext>
                </a:extLst>
              </a:tr>
              <a:tr h="770108">
                <a:tc>
                  <a:txBody>
                    <a:bodyPr/>
                    <a:lstStyle/>
                    <a:p>
                      <a:pPr marL="0" indent="0">
                        <a:lnSpc>
                          <a:spcPts val="1300"/>
                        </a:lnSpc>
                        <a:buNone/>
                      </a:pPr>
                      <a:r>
                        <a:rPr lang="en-US" sz="700" dirty="0">
                          <a:latin typeface="Arial" panose="020B0604020202020204" pitchFamily="34" charset="0"/>
                          <a:cs typeface="Arial" panose="020B0604020202020204" pitchFamily="34" charset="0"/>
                        </a:rPr>
                        <a:t>5. Hygiene</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700" dirty="0">
                          <a:latin typeface="Arial" panose="020B0604020202020204" pitchFamily="34" charset="0"/>
                          <a:cs typeface="Arial" panose="020B0604020202020204" pitchFamily="34" charset="0"/>
                        </a:rPr>
                        <a:t>Strong culture</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700" dirty="0">
                          <a:latin typeface="Arial" panose="020B0604020202020204" pitchFamily="34" charset="0"/>
                          <a:cs typeface="Arial" panose="020B0604020202020204" pitchFamily="34" charset="0"/>
                        </a:rPr>
                        <a:t>Private sector cooperation</a:t>
                      </a:r>
                    </a:p>
                    <a:p>
                      <a:pPr marL="182563" indent="-182563">
                        <a:lnSpc>
                          <a:spcPts val="1300"/>
                        </a:lnSpc>
                        <a:buFont typeface="Arial" panose="020B0604020202020204" pitchFamily="34" charset="0"/>
                        <a:buChar char="•"/>
                      </a:pPr>
                      <a:r>
                        <a:rPr lang="en-US" sz="700" dirty="0">
                          <a:latin typeface="Arial" panose="020B0604020202020204" pitchFamily="34" charset="0"/>
                          <a:cs typeface="Arial" panose="020B0604020202020204" pitchFamily="34" charset="0"/>
                        </a:rPr>
                        <a:t>People cooperation</a:t>
                      </a:r>
                      <a:endParaRPr lang="th-TH" sz="700" dirty="0">
                        <a:latin typeface="Arial" panose="020B0604020202020204" pitchFamily="34" charset="0"/>
                      </a:endParaRPr>
                    </a:p>
                  </a:txBody>
                  <a:tcPr marL="68580" marR="68580" marT="34290" marB="34290"/>
                </a:tc>
                <a:tc>
                  <a:txBody>
                    <a:bodyPr/>
                    <a:lstStyle/>
                    <a:p>
                      <a:pPr marL="92075" indent="-92075">
                        <a:lnSpc>
                          <a:spcPts val="1300"/>
                        </a:lnSpc>
                        <a:buFont typeface="Arial" panose="020B0604020202020204" pitchFamily="34" charset="0"/>
                        <a:buChar char="•"/>
                      </a:pPr>
                      <a:r>
                        <a:rPr lang="en-US" sz="700" dirty="0">
                          <a:latin typeface="Arial" panose="020B0604020202020204" pitchFamily="34" charset="0"/>
                        </a:rPr>
                        <a:t>Yes but shortage of hand gel at first</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700" dirty="0">
                          <a:latin typeface="Arial" panose="020B0604020202020204" pitchFamily="34" charset="0"/>
                          <a:cs typeface="Arial" panose="020B0604020202020204" pitchFamily="34" charset="0"/>
                        </a:rPr>
                        <a:t>Persuasive</a:t>
                      </a:r>
                      <a:endParaRPr lang="th-TH" sz="700" dirty="0">
                        <a:latin typeface="Arial" panose="020B0604020202020204" pitchFamily="34" charset="0"/>
                      </a:endParaRPr>
                    </a:p>
                  </a:txBody>
                  <a:tcPr marL="68580" marR="68580" marT="34290" marB="34290"/>
                </a:tc>
                <a:tc>
                  <a:txBody>
                    <a:bodyPr/>
                    <a:lstStyle/>
                    <a:p>
                      <a:pPr marL="182563" marR="0" lvl="0" indent="-182563" algn="l" defTabSz="914400" rtl="0" eaLnBrk="1" fontAlgn="auto" latinLnBrk="0" hangingPunct="1">
                        <a:lnSpc>
                          <a:spcPts val="1300"/>
                        </a:lnSpc>
                        <a:spcBef>
                          <a:spcPts val="0"/>
                        </a:spcBef>
                        <a:spcAft>
                          <a:spcPts val="0"/>
                        </a:spcAft>
                        <a:buClrTx/>
                        <a:buSzTx/>
                        <a:buFont typeface="Arial" panose="020B0604020202020204" pitchFamily="34" charset="0"/>
                        <a:buChar char="•"/>
                        <a:tabLst/>
                        <a:defRPr/>
                      </a:pPr>
                      <a:r>
                        <a:rPr lang="en-US" sz="700" dirty="0">
                          <a:latin typeface="Arial" panose="020B0604020202020204" pitchFamily="34" charset="0"/>
                        </a:rPr>
                        <a:t>Monitor &amp; report by CCSA</a:t>
                      </a:r>
                    </a:p>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extLst>
                  <a:ext uri="{0D108BD9-81ED-4DB2-BD59-A6C34878D82A}">
                    <a16:rowId xmlns:a16="http://schemas.microsoft.com/office/drawing/2014/main" val="1557280594"/>
                  </a:ext>
                </a:extLst>
              </a:tr>
              <a:tr h="592127">
                <a:tc>
                  <a:txBody>
                    <a:bodyPr/>
                    <a:lstStyle/>
                    <a:p>
                      <a:pPr marL="0" indent="0">
                        <a:lnSpc>
                          <a:spcPts val="1300"/>
                        </a:lnSpc>
                        <a:buNone/>
                      </a:pPr>
                      <a:r>
                        <a:rPr lang="en-US" sz="700" dirty="0">
                          <a:latin typeface="Arial" panose="020B0604020202020204" pitchFamily="34" charset="0"/>
                          <a:cs typeface="Arial" panose="020B0604020202020204" pitchFamily="34" charset="0"/>
                        </a:rPr>
                        <a:t>6. Closure of business &amp; social activities</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92075" indent="-92075">
                        <a:lnSpc>
                          <a:spcPts val="1300"/>
                        </a:lnSpc>
                        <a:buFont typeface="Arial" panose="020B0604020202020204" pitchFamily="34" charset="0"/>
                        <a:buChar char="•"/>
                      </a:pPr>
                      <a:r>
                        <a:rPr lang="en-US" sz="700" dirty="0">
                          <a:latin typeface="Arial" panose="020B0604020202020204" pitchFamily="34" charset="0"/>
                        </a:rPr>
                        <a:t>Yes</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700" dirty="0">
                          <a:latin typeface="Arial" panose="020B0604020202020204" pitchFamily="34" charset="0"/>
                        </a:rPr>
                        <a:t>Based on WHO guideline?</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700" dirty="0">
                          <a:latin typeface="Arial" panose="020B0604020202020204" pitchFamily="34" charset="0"/>
                          <a:cs typeface="Arial" panose="020B0604020202020204" pitchFamily="34" charset="0"/>
                        </a:rPr>
                        <a:t>Emergency decree</a:t>
                      </a:r>
                      <a:endParaRPr lang="th-TH" sz="700" dirty="0">
                        <a:latin typeface="Arial" panose="020B0604020202020204" pitchFamily="34" charset="0"/>
                      </a:endParaRPr>
                    </a:p>
                  </a:txBody>
                  <a:tcPr marL="68580" marR="68580" marT="34290" marB="34290"/>
                </a:tc>
                <a:extLst>
                  <a:ext uri="{0D108BD9-81ED-4DB2-BD59-A6C34878D82A}">
                    <a16:rowId xmlns:a16="http://schemas.microsoft.com/office/drawing/2014/main" val="3492979097"/>
                  </a:ext>
                </a:extLst>
              </a:tr>
              <a:tr h="1126069">
                <a:tc>
                  <a:txBody>
                    <a:bodyPr/>
                    <a:lstStyle/>
                    <a:p>
                      <a:pPr marL="0" indent="0">
                        <a:lnSpc>
                          <a:spcPts val="1300"/>
                        </a:lnSpc>
                        <a:buNone/>
                      </a:pPr>
                      <a:r>
                        <a:rPr lang="en-US" sz="700" dirty="0">
                          <a:latin typeface="Arial" panose="020B0604020202020204" pitchFamily="34" charset="0"/>
                          <a:cs typeface="Arial" panose="020B0604020202020204" pitchFamily="34" charset="0"/>
                        </a:rPr>
                        <a:t>7. Curfew &amp; city soft lock down</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92075" indent="-92075">
                        <a:lnSpc>
                          <a:spcPts val="1300"/>
                        </a:lnSpc>
                        <a:buFont typeface="Arial" panose="020B0604020202020204" pitchFamily="34" charset="0"/>
                        <a:buChar char="•"/>
                      </a:pPr>
                      <a:r>
                        <a:rPr lang="en-US" sz="700" dirty="0">
                          <a:latin typeface="Arial" panose="020B0604020202020204" pitchFamily="34" charset="0"/>
                        </a:rPr>
                        <a:t> Some problem at the beginning</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182563" marR="0" lvl="0" indent="-182563" algn="l" defTabSz="914400" rtl="0" eaLnBrk="1" fontAlgn="auto" latinLnBrk="0" hangingPunct="1">
                        <a:lnSpc>
                          <a:spcPts val="1300"/>
                        </a:lnSpc>
                        <a:spcBef>
                          <a:spcPts val="0"/>
                        </a:spcBef>
                        <a:spcAft>
                          <a:spcPts val="0"/>
                        </a:spcAft>
                        <a:buClrTx/>
                        <a:buSzTx/>
                        <a:buFont typeface="Arial" panose="020B0604020202020204" pitchFamily="34" charset="0"/>
                        <a:buChar char="•"/>
                        <a:tabLst/>
                        <a:defRPr/>
                      </a:pPr>
                      <a:r>
                        <a:rPr lang="en-US" sz="700" dirty="0">
                          <a:latin typeface="Arial" panose="020B0604020202020204" pitchFamily="34" charset="0"/>
                        </a:rPr>
                        <a:t>Monitor &amp; report by CCSA</a:t>
                      </a:r>
                    </a:p>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700" dirty="0">
                          <a:latin typeface="Arial" panose="020B0604020202020204" pitchFamily="34" charset="0"/>
                          <a:cs typeface="Arial" panose="020B0604020202020204" pitchFamily="34" charset="0"/>
                        </a:rPr>
                        <a:t>Emergency decree </a:t>
                      </a:r>
                    </a:p>
                    <a:p>
                      <a:pPr marL="182563" indent="-182563">
                        <a:lnSpc>
                          <a:spcPts val="1300"/>
                        </a:lnSpc>
                        <a:buFont typeface="Arial" panose="020B0604020202020204" pitchFamily="34" charset="0"/>
                        <a:buChar char="•"/>
                      </a:pPr>
                      <a:r>
                        <a:rPr lang="en-US" sz="700" dirty="0">
                          <a:latin typeface="Arial" panose="020B0604020202020204" pitchFamily="34" charset="0"/>
                          <a:cs typeface="Arial" panose="020B0604020202020204" pitchFamily="34" charset="0"/>
                        </a:rPr>
                        <a:t>High level of compliance (580 cases/day)</a:t>
                      </a:r>
                      <a:endParaRPr lang="th-TH" sz="700" dirty="0">
                        <a:latin typeface="Arial" panose="020B0604020202020204" pitchFamily="34" charset="0"/>
                      </a:endParaRPr>
                    </a:p>
                  </a:txBody>
                  <a:tcPr marL="68580" marR="68580" marT="34290" marB="34290"/>
                </a:tc>
                <a:extLst>
                  <a:ext uri="{0D108BD9-81ED-4DB2-BD59-A6C34878D82A}">
                    <a16:rowId xmlns:a16="http://schemas.microsoft.com/office/drawing/2014/main" val="4056566410"/>
                  </a:ext>
                </a:extLst>
              </a:tr>
              <a:tr h="770108">
                <a:tc>
                  <a:txBody>
                    <a:bodyPr/>
                    <a:lstStyle/>
                    <a:p>
                      <a:pPr marL="0" indent="0">
                        <a:lnSpc>
                          <a:spcPts val="1300"/>
                        </a:lnSpc>
                        <a:buNone/>
                      </a:pPr>
                      <a:r>
                        <a:rPr lang="en-US" sz="700" dirty="0">
                          <a:latin typeface="Arial" panose="020B0604020202020204" pitchFamily="34" charset="0"/>
                          <a:cs typeface="Arial" panose="020B0604020202020204" pitchFamily="34" charset="0"/>
                        </a:rPr>
                        <a:t>8. Quarantine : state &amp; alternative</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700" dirty="0">
                          <a:latin typeface="Arial" panose="020B0604020202020204" pitchFamily="34" charset="0"/>
                          <a:cs typeface="Arial" panose="020B0604020202020204" pitchFamily="34" charset="0"/>
                        </a:rPr>
                        <a:t>60 hotels become AQ</a:t>
                      </a:r>
                      <a:endParaRPr lang="th-TH" sz="700" dirty="0">
                        <a:latin typeface="Arial" panose="020B0604020202020204" pitchFamily="34" charset="0"/>
                      </a:endParaRPr>
                    </a:p>
                  </a:txBody>
                  <a:tcPr marL="68580" marR="68580" marT="34290" marB="34290"/>
                </a:tc>
                <a:tc>
                  <a:txBody>
                    <a:bodyPr/>
                    <a:lstStyle/>
                    <a:p>
                      <a:pPr marL="92075" indent="-92075">
                        <a:lnSpc>
                          <a:spcPts val="1300"/>
                        </a:lnSpc>
                        <a:buFont typeface="Arial" panose="020B0604020202020204" pitchFamily="34" charset="0"/>
                        <a:buChar char="•"/>
                      </a:pPr>
                      <a:r>
                        <a:rPr lang="en-US" sz="700" dirty="0">
                          <a:latin typeface="Arial" panose="020B0604020202020204" pitchFamily="34" charset="0"/>
                        </a:rPr>
                        <a:t>Yes</a:t>
                      </a: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182563" marR="0" lvl="0" indent="-182563" algn="l" defTabSz="914400" rtl="0" eaLnBrk="1" fontAlgn="auto" latinLnBrk="0" hangingPunct="1">
                        <a:lnSpc>
                          <a:spcPts val="1300"/>
                        </a:lnSpc>
                        <a:spcBef>
                          <a:spcPts val="0"/>
                        </a:spcBef>
                        <a:spcAft>
                          <a:spcPts val="0"/>
                        </a:spcAft>
                        <a:buClrTx/>
                        <a:buSzTx/>
                        <a:buFont typeface="Arial" panose="020B0604020202020204" pitchFamily="34" charset="0"/>
                        <a:buChar char="•"/>
                        <a:tabLst/>
                        <a:defRPr/>
                      </a:pPr>
                      <a:r>
                        <a:rPr lang="en-US" sz="700" dirty="0">
                          <a:latin typeface="Arial" panose="020B0604020202020204" pitchFamily="34" charset="0"/>
                        </a:rPr>
                        <a:t>Monitor &amp; report by CCSA</a:t>
                      </a:r>
                    </a:p>
                    <a:p>
                      <a:pPr marL="182563" indent="-182563">
                        <a:lnSpc>
                          <a:spcPts val="1300"/>
                        </a:lnSpc>
                        <a:buFont typeface="Arial" panose="020B0604020202020204" pitchFamily="34" charset="0"/>
                        <a:buChar char="•"/>
                      </a:pPr>
                      <a:endParaRPr lang="th-TH" sz="700" dirty="0">
                        <a:latin typeface="Arial" panose="020B0604020202020204" pitchFamily="34" charset="0"/>
                      </a:endParaRPr>
                    </a:p>
                  </a:txBody>
                  <a:tcPr marL="68580" marR="68580" marT="34290" marB="34290"/>
                </a:tc>
                <a:tc>
                  <a:txBody>
                    <a:bodyPr/>
                    <a:lstStyle/>
                    <a:p>
                      <a:pPr marL="182563" indent="-182563">
                        <a:lnSpc>
                          <a:spcPts val="1300"/>
                        </a:lnSpc>
                        <a:buFont typeface="Arial" panose="020B0604020202020204" pitchFamily="34" charset="0"/>
                        <a:buChar char="•"/>
                      </a:pPr>
                      <a:r>
                        <a:rPr lang="en-US" sz="700" dirty="0">
                          <a:latin typeface="Arial" panose="020B0604020202020204" pitchFamily="34" charset="0"/>
                          <a:cs typeface="Arial" panose="020B0604020202020204" pitchFamily="34" charset="0"/>
                        </a:rPr>
                        <a:t>14 days compulsory for all people from abroad</a:t>
                      </a:r>
                      <a:endParaRPr lang="th-TH" sz="700" dirty="0">
                        <a:latin typeface="Arial" panose="020B0604020202020204" pitchFamily="34" charset="0"/>
                      </a:endParaRPr>
                    </a:p>
                  </a:txBody>
                  <a:tcPr marL="68580" marR="68580" marT="34290" marB="34290"/>
                </a:tc>
                <a:extLst>
                  <a:ext uri="{0D108BD9-81ED-4DB2-BD59-A6C34878D82A}">
                    <a16:rowId xmlns:a16="http://schemas.microsoft.com/office/drawing/2014/main" val="1099731967"/>
                  </a:ext>
                </a:extLst>
              </a:tr>
            </a:tbl>
          </a:graphicData>
        </a:graphic>
      </p:graphicFrame>
    </p:spTree>
    <p:extLst>
      <p:ext uri="{BB962C8B-B14F-4D97-AF65-F5344CB8AC3E}">
        <p14:creationId xmlns:p14="http://schemas.microsoft.com/office/powerpoint/2010/main" val="8533303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E7C5A-1D3F-47BD-94C1-8A47A4942F23}"/>
              </a:ext>
            </a:extLst>
          </p:cNvPr>
          <p:cNvSpPr>
            <a:spLocks noGrp="1"/>
          </p:cNvSpPr>
          <p:nvPr>
            <p:ph type="title"/>
          </p:nvPr>
        </p:nvSpPr>
        <p:spPr>
          <a:xfrm>
            <a:off x="530447" y="102392"/>
            <a:ext cx="6318702" cy="540421"/>
          </a:xfrm>
        </p:spPr>
        <p:txBody>
          <a:bodyPr>
            <a:noAutofit/>
          </a:bodyPr>
          <a:lstStyle/>
          <a:p>
            <a:pPr algn="r"/>
            <a:r>
              <a:rPr lang="en-US" sz="2400" dirty="0">
                <a:solidFill>
                  <a:schemeClr val="tx1"/>
                </a:solidFill>
              </a:rPr>
              <a:t>What explains Thailand’s success in containing covid-19?</a:t>
            </a:r>
            <a:endParaRPr lang="th-TH" sz="2400" dirty="0">
              <a:solidFill>
                <a:schemeClr val="tx1"/>
              </a:solidFill>
            </a:endParaRPr>
          </a:p>
        </p:txBody>
      </p:sp>
      <p:sp>
        <p:nvSpPr>
          <p:cNvPr id="4" name="Slide Number Placeholder 3">
            <a:extLst>
              <a:ext uri="{FF2B5EF4-FFF2-40B4-BE49-F238E27FC236}">
                <a16:creationId xmlns:a16="http://schemas.microsoft.com/office/drawing/2014/main" id="{5AE5F3B8-855B-4F3C-A595-92296BD59B1D}"/>
              </a:ext>
            </a:extLst>
          </p:cNvPr>
          <p:cNvSpPr>
            <a:spLocks noGrp="1"/>
          </p:cNvSpPr>
          <p:nvPr>
            <p:ph type="sldNum" sz="quarter" idx="12"/>
          </p:nvPr>
        </p:nvSpPr>
        <p:spPr/>
        <p:txBody>
          <a:bodyPr/>
          <a:lstStyle/>
          <a:p>
            <a:fld id="{38296854-0A65-4BD2-A2D5-CA2F6CAA1099}" type="slidenum">
              <a:rPr lang="th-TH" smtClean="0"/>
              <a:t>36</a:t>
            </a:fld>
            <a:endParaRPr lang="th-TH"/>
          </a:p>
        </p:txBody>
      </p:sp>
      <p:sp>
        <p:nvSpPr>
          <p:cNvPr id="5" name="TextBox 4">
            <a:extLst>
              <a:ext uri="{FF2B5EF4-FFF2-40B4-BE49-F238E27FC236}">
                <a16:creationId xmlns:a16="http://schemas.microsoft.com/office/drawing/2014/main" id="{8540B828-B825-4ACD-A7A0-A22D7921E9B6}"/>
              </a:ext>
            </a:extLst>
          </p:cNvPr>
          <p:cNvSpPr txBox="1"/>
          <p:nvPr/>
        </p:nvSpPr>
        <p:spPr>
          <a:xfrm>
            <a:off x="235359" y="665673"/>
            <a:ext cx="6483156" cy="4370427"/>
          </a:xfrm>
          <a:prstGeom prst="rect">
            <a:avLst/>
          </a:prstGeom>
          <a:noFill/>
        </p:spPr>
        <p:txBody>
          <a:bodyPr wrap="square" rtlCol="0">
            <a:spAutoFit/>
          </a:bodyPr>
          <a:lstStyle/>
          <a:p>
            <a:r>
              <a:rPr lang="en-US" sz="1800" b="1" u="sng" dirty="0"/>
              <a:t>Combination of</a:t>
            </a:r>
            <a:r>
              <a:rPr lang="en-US" sz="1800" b="1" u="sng" baseline="0" dirty="0"/>
              <a:t> health policy measures: </a:t>
            </a:r>
            <a:endParaRPr lang="en-US" sz="1800" b="1" u="sng" dirty="0"/>
          </a:p>
          <a:p>
            <a:pPr marL="342900" lvl="1" indent="-342900">
              <a:buFont typeface="+mj-lt"/>
              <a:buAutoNum type="arabicParenR"/>
            </a:pPr>
            <a:r>
              <a:rPr lang="en-US" sz="1600" b="1" dirty="0"/>
              <a:t>Prompt surveillance response to WHO notification of Covid-19 endemic in China   </a:t>
            </a:r>
          </a:p>
          <a:p>
            <a:pPr marL="800100" lvl="2" indent="-342900">
              <a:buFont typeface="Arial" panose="020B0604020202020204" pitchFamily="34" charset="0"/>
              <a:buChar char="•"/>
            </a:pPr>
            <a:r>
              <a:rPr lang="en-US" sz="1600" dirty="0"/>
              <a:t>Thai MOPH made the surveillance preparation during New Year holidays, 31 Dec 2019 – 3 January 2020, and established the Emergency Operation Center (temperature surveillance) at 4 airports on 3rd January 2020</a:t>
            </a:r>
          </a:p>
          <a:p>
            <a:pPr marL="800100" lvl="2" indent="-342900">
              <a:buFont typeface="Arial" panose="020B0604020202020204" pitchFamily="34" charset="0"/>
              <a:buChar char="•"/>
            </a:pPr>
            <a:r>
              <a:rPr lang="en-US" sz="1600" dirty="0"/>
              <a:t>An arriving Chinese tourist had high temperature  on 8 January</a:t>
            </a:r>
          </a:p>
          <a:p>
            <a:pPr marL="800100" lvl="2" indent="-342900">
              <a:buFont typeface="Arial" panose="020B0604020202020204" pitchFamily="34" charset="0"/>
              <a:buChar char="•"/>
            </a:pPr>
            <a:r>
              <a:rPr lang="en-US" sz="1600" b="1" dirty="0"/>
              <a:t>The world first confirmed Covid-19 infection case outside China was identified on 13 January</a:t>
            </a:r>
          </a:p>
          <a:p>
            <a:pPr marL="800100" lvl="2" indent="-342900">
              <a:buFont typeface="Arial" panose="020B0604020202020204" pitchFamily="34" charset="0"/>
              <a:buChar char="•"/>
            </a:pPr>
            <a:r>
              <a:rPr lang="en-US" sz="1600" dirty="0"/>
              <a:t>EOC was upgraded to the Prime Minister Operation Center on 24 January</a:t>
            </a:r>
          </a:p>
          <a:p>
            <a:pPr marL="0" lvl="1"/>
            <a:r>
              <a:rPr lang="en-US" sz="1600" b="1" dirty="0"/>
              <a:t>2) Early effective contact tracing</a:t>
            </a:r>
            <a:r>
              <a:rPr lang="en-US" sz="1600" b="1" baseline="0" dirty="0"/>
              <a:t>, testin</a:t>
            </a:r>
            <a:r>
              <a:rPr lang="en-US" sz="1600" b="1" dirty="0"/>
              <a:t>g, quarantining and hospitalizing those with severe symptoms,</a:t>
            </a:r>
          </a:p>
          <a:p>
            <a:pPr marL="685800" lvl="2" indent="-342900">
              <a:buFont typeface="Arial" panose="020B0604020202020204" pitchFamily="34" charset="0"/>
              <a:buChar char="•"/>
            </a:pPr>
            <a:r>
              <a:rPr lang="en-US" sz="1400" dirty="0"/>
              <a:t>Contact tracing began immediately on 13 January and enabled MOPH to identify the first local infection on 30 January</a:t>
            </a:r>
          </a:p>
          <a:p>
            <a:pPr marL="685800" lvl="2" indent="-342900">
              <a:buFont typeface="Arial" panose="020B0604020202020204" pitchFamily="34" charset="0"/>
              <a:buChar char="•"/>
            </a:pPr>
            <a:r>
              <a:rPr lang="en-US" sz="1400" dirty="0"/>
              <a:t>Although people were panic and many rushed back to their rural home after an announcement of Bangkok lockdown on 26 March, people, it did not result in wide spread of uncontrollable Covid-19 pandemic because they were self-quarantined at their home and were constantly monitored by the network of 1.05 million village health volunteers throughout the kingdom</a:t>
            </a:r>
            <a:endParaRPr lang="en-US" sz="1600" dirty="0"/>
          </a:p>
          <a:p>
            <a:pPr marL="800100" lvl="2" indent="-342900">
              <a:buFont typeface="Arial" panose="020B0604020202020204" pitchFamily="34" charset="0"/>
              <a:buChar char="•"/>
            </a:pPr>
            <a:endParaRPr lang="en-US" sz="1600" dirty="0"/>
          </a:p>
        </p:txBody>
      </p:sp>
    </p:spTree>
    <p:extLst>
      <p:ext uri="{BB962C8B-B14F-4D97-AF65-F5344CB8AC3E}">
        <p14:creationId xmlns:p14="http://schemas.microsoft.com/office/powerpoint/2010/main" val="5171764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E7C5A-1D3F-47BD-94C1-8A47A4942F23}"/>
              </a:ext>
            </a:extLst>
          </p:cNvPr>
          <p:cNvSpPr>
            <a:spLocks noGrp="1"/>
          </p:cNvSpPr>
          <p:nvPr>
            <p:ph type="title"/>
          </p:nvPr>
        </p:nvSpPr>
        <p:spPr>
          <a:xfrm>
            <a:off x="530447" y="102392"/>
            <a:ext cx="6318702" cy="540421"/>
          </a:xfrm>
        </p:spPr>
        <p:txBody>
          <a:bodyPr>
            <a:noAutofit/>
          </a:bodyPr>
          <a:lstStyle/>
          <a:p>
            <a:pPr algn="r"/>
            <a:r>
              <a:rPr lang="en-US" sz="2400" dirty="0">
                <a:solidFill>
                  <a:schemeClr val="tx1"/>
                </a:solidFill>
              </a:rPr>
              <a:t>What explains Thailand’s success in containing covid-19?</a:t>
            </a:r>
            <a:endParaRPr lang="th-TH" sz="2400" dirty="0">
              <a:solidFill>
                <a:schemeClr val="tx1"/>
              </a:solidFill>
            </a:endParaRPr>
          </a:p>
        </p:txBody>
      </p:sp>
      <p:sp>
        <p:nvSpPr>
          <p:cNvPr id="4" name="Slide Number Placeholder 3">
            <a:extLst>
              <a:ext uri="{FF2B5EF4-FFF2-40B4-BE49-F238E27FC236}">
                <a16:creationId xmlns:a16="http://schemas.microsoft.com/office/drawing/2014/main" id="{5AE5F3B8-855B-4F3C-A595-92296BD59B1D}"/>
              </a:ext>
            </a:extLst>
          </p:cNvPr>
          <p:cNvSpPr>
            <a:spLocks noGrp="1"/>
          </p:cNvSpPr>
          <p:nvPr>
            <p:ph type="sldNum" sz="quarter" idx="12"/>
          </p:nvPr>
        </p:nvSpPr>
        <p:spPr/>
        <p:txBody>
          <a:bodyPr/>
          <a:lstStyle/>
          <a:p>
            <a:fld id="{38296854-0A65-4BD2-A2D5-CA2F6CAA1099}" type="slidenum">
              <a:rPr lang="th-TH" smtClean="0"/>
              <a:t>37</a:t>
            </a:fld>
            <a:endParaRPr lang="th-TH"/>
          </a:p>
        </p:txBody>
      </p:sp>
      <p:sp>
        <p:nvSpPr>
          <p:cNvPr id="5" name="TextBox 4">
            <a:extLst>
              <a:ext uri="{FF2B5EF4-FFF2-40B4-BE49-F238E27FC236}">
                <a16:creationId xmlns:a16="http://schemas.microsoft.com/office/drawing/2014/main" id="{8540B828-B825-4ACD-A7A0-A22D7921E9B6}"/>
              </a:ext>
            </a:extLst>
          </p:cNvPr>
          <p:cNvSpPr txBox="1"/>
          <p:nvPr/>
        </p:nvSpPr>
        <p:spPr>
          <a:xfrm>
            <a:off x="235359" y="665673"/>
            <a:ext cx="6483156" cy="2862322"/>
          </a:xfrm>
          <a:prstGeom prst="rect">
            <a:avLst/>
          </a:prstGeom>
          <a:noFill/>
        </p:spPr>
        <p:txBody>
          <a:bodyPr wrap="square" rtlCol="0">
            <a:spAutoFit/>
          </a:bodyPr>
          <a:lstStyle/>
          <a:p>
            <a:r>
              <a:rPr lang="en-US" sz="2000" b="1" u="sng" dirty="0"/>
              <a:t>Combination of </a:t>
            </a:r>
            <a:r>
              <a:rPr lang="en-US" sz="2000" b="1" u="sng" baseline="0" dirty="0"/>
              <a:t>health policy measures: </a:t>
            </a:r>
            <a:endParaRPr lang="en-US" sz="2000" b="1" u="sng" dirty="0"/>
          </a:p>
          <a:p>
            <a:pPr marL="685800" lvl="2" indent="-342900">
              <a:buFont typeface="Arial" panose="020B0604020202020204" pitchFamily="34" charset="0"/>
              <a:buChar char="•"/>
            </a:pPr>
            <a:r>
              <a:rPr lang="en-US" sz="1600" b="1" dirty="0"/>
              <a:t>Why does Thailand have effective surveillance and contact tracing?</a:t>
            </a:r>
          </a:p>
          <a:p>
            <a:pPr marL="1143000" lvl="3" indent="-342900">
              <a:buFont typeface="Arial" panose="020B0604020202020204" pitchFamily="34" charset="0"/>
              <a:buChar char="•"/>
            </a:pPr>
            <a:r>
              <a:rPr lang="en-US" sz="1600" dirty="0"/>
              <a:t>A surveillance system was first adopted</a:t>
            </a:r>
            <a:r>
              <a:rPr lang="th-TH" sz="1600" dirty="0"/>
              <a:t> </a:t>
            </a:r>
            <a:r>
              <a:rPr lang="en-US" sz="1600" dirty="0"/>
              <a:t>(and adapted) from the US-CDC system twenty years ago: as one division in the Department of Disease Control, with regular staff training program</a:t>
            </a:r>
          </a:p>
          <a:p>
            <a:pPr marL="1143000" lvl="3" indent="-342900">
              <a:buFont typeface="Arial" panose="020B0604020202020204" pitchFamily="34" charset="0"/>
              <a:buChar char="•"/>
            </a:pPr>
            <a:r>
              <a:rPr lang="en-US" sz="1600" dirty="0"/>
              <a:t>The DDC has had experienced with disease controls and contact tracing a few times in the last 20 years, i.e., bird flu in 2004, SARS in 2003..  </a:t>
            </a:r>
          </a:p>
          <a:p>
            <a:pPr marL="1143000" lvl="3" indent="-342900">
              <a:buFont typeface="Arial" panose="020B0604020202020204" pitchFamily="34" charset="0"/>
              <a:buChar char="•"/>
            </a:pPr>
            <a:r>
              <a:rPr lang="en-US" sz="1600" dirty="0"/>
              <a:t>A</a:t>
            </a:r>
            <a:r>
              <a:rPr lang="en-US" sz="1600" baseline="0" dirty="0"/>
              <a:t> strong network of village health volunteers </a:t>
            </a:r>
            <a:r>
              <a:rPr lang="en-US" sz="1600" dirty="0"/>
              <a:t>was</a:t>
            </a:r>
            <a:r>
              <a:rPr lang="en-US" sz="1600" baseline="0" dirty="0"/>
              <a:t> first established  some forty years ago. Their major role is to be a health information service communicator, a change agent on the health and sanitation behavior,  providing basic health services, including disease surveillance.</a:t>
            </a:r>
            <a:endParaRPr lang="en-US" sz="1600" baseline="0" dirty="0">
              <a:highlight>
                <a:srgbClr val="FFFF00"/>
              </a:highlight>
            </a:endParaRPr>
          </a:p>
        </p:txBody>
      </p:sp>
    </p:spTree>
    <p:extLst>
      <p:ext uri="{BB962C8B-B14F-4D97-AF65-F5344CB8AC3E}">
        <p14:creationId xmlns:p14="http://schemas.microsoft.com/office/powerpoint/2010/main" val="14393391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702E239-AB2A-42E3-A8A7-8C8023101D64}"/>
              </a:ext>
            </a:extLst>
          </p:cNvPr>
          <p:cNvSpPr>
            <a:spLocks noGrp="1"/>
          </p:cNvSpPr>
          <p:nvPr>
            <p:ph type="sldNum" sz="quarter" idx="12"/>
          </p:nvPr>
        </p:nvSpPr>
        <p:spPr/>
        <p:txBody>
          <a:bodyPr/>
          <a:lstStyle/>
          <a:p>
            <a:fld id="{38296854-0A65-4BD2-A2D5-CA2F6CAA1099}" type="slidenum">
              <a:rPr lang="th-TH" smtClean="0"/>
              <a:t>38</a:t>
            </a:fld>
            <a:endParaRPr lang="th-TH"/>
          </a:p>
        </p:txBody>
      </p:sp>
      <p:sp>
        <p:nvSpPr>
          <p:cNvPr id="5" name="TextBox 4">
            <a:extLst>
              <a:ext uri="{FF2B5EF4-FFF2-40B4-BE49-F238E27FC236}">
                <a16:creationId xmlns:a16="http://schemas.microsoft.com/office/drawing/2014/main" id="{9B030563-6E1A-4078-B4B6-1D2661F49326}"/>
              </a:ext>
            </a:extLst>
          </p:cNvPr>
          <p:cNvSpPr txBox="1"/>
          <p:nvPr/>
        </p:nvSpPr>
        <p:spPr>
          <a:xfrm>
            <a:off x="224790" y="681472"/>
            <a:ext cx="6408420" cy="4924425"/>
          </a:xfrm>
          <a:prstGeom prst="rect">
            <a:avLst/>
          </a:prstGeom>
          <a:noFill/>
        </p:spPr>
        <p:txBody>
          <a:bodyPr wrap="square" rtlCol="0">
            <a:spAutoFit/>
          </a:bodyPr>
          <a:lstStyle/>
          <a:p>
            <a:r>
              <a:rPr lang="en-US" sz="2000" b="1" u="sng" dirty="0"/>
              <a:t>Combination of three</a:t>
            </a:r>
            <a:r>
              <a:rPr lang="en-US" sz="2000" b="1" u="sng" baseline="0" dirty="0"/>
              <a:t> health policy measures (cont.): </a:t>
            </a:r>
            <a:endParaRPr lang="en-US" sz="2000" b="1" dirty="0"/>
          </a:p>
          <a:p>
            <a:pPr marL="0" indent="0">
              <a:buNone/>
            </a:pPr>
            <a:r>
              <a:rPr lang="en-US" sz="1800" b="1" dirty="0"/>
              <a:t>3) F</a:t>
            </a:r>
            <a:r>
              <a:rPr lang="en-US" sz="1800" b="1" baseline="0" dirty="0"/>
              <a:t>ace masks  </a:t>
            </a:r>
            <a:endParaRPr lang="en-US" sz="1800" b="1" dirty="0"/>
          </a:p>
          <a:p>
            <a:pPr marL="517525" lvl="2" indent="-228600">
              <a:buFont typeface="Arial" panose="020B0604020202020204" pitchFamily="34" charset="0"/>
              <a:buChar char="•"/>
            </a:pPr>
            <a:r>
              <a:rPr lang="en-US" sz="1600" dirty="0"/>
              <a:t>Many Thai have already used face masks due to high levels of PM 2.5 in the last few years, reaching 95% in April – May 2020 the highest level in ASEAN (YouGov.)</a:t>
            </a:r>
          </a:p>
          <a:p>
            <a:pPr marL="517525" lvl="2" indent="-228600">
              <a:buFont typeface="Arial" panose="020B0604020202020204" pitchFamily="34" charset="0"/>
              <a:buChar char="•"/>
            </a:pPr>
            <a:r>
              <a:rPr lang="en-US" sz="1600" dirty="0"/>
              <a:t>Teenagers have used face mask as fashion, following a group of Korean teenage pop singers </a:t>
            </a:r>
          </a:p>
          <a:p>
            <a:pPr marL="517525" lvl="2" indent="-228600">
              <a:buFont typeface="Arial" panose="020B0604020202020204" pitchFamily="34" charset="0"/>
              <a:buChar char="•"/>
            </a:pPr>
            <a:r>
              <a:rPr lang="en-US" sz="1600" dirty="0"/>
              <a:t>Doctors have already urged patients to wear mask when they are ill</a:t>
            </a:r>
          </a:p>
          <a:p>
            <a:pPr marL="517525" lvl="2" indent="-228600">
              <a:buFont typeface="Arial" panose="020B0604020202020204" pitchFamily="34" charset="0"/>
              <a:buChar char="•"/>
            </a:pPr>
            <a:r>
              <a:rPr lang="en-US" sz="1600" dirty="0"/>
              <a:t>Indirect impact of mask wearing is the reduction in the incidence of flu in the first half of 2020</a:t>
            </a:r>
          </a:p>
          <a:p>
            <a:pPr marL="0" lvl="1"/>
            <a:r>
              <a:rPr lang="en-US" sz="1600" b="1" dirty="0"/>
              <a:t>4) Voluntary s</a:t>
            </a:r>
            <a:r>
              <a:rPr lang="en-US" sz="1600" b="1" baseline="0" dirty="0"/>
              <a:t>ocial distancing and work from home</a:t>
            </a:r>
          </a:p>
          <a:p>
            <a:pPr marL="517525" lvl="2" indent="-228600">
              <a:buFont typeface="Arial" panose="020B0604020202020204" pitchFamily="34" charset="0"/>
              <a:buChar char="•"/>
            </a:pPr>
            <a:r>
              <a:rPr lang="en-US" sz="1600" dirty="0"/>
              <a:t>Survey in July shows 66% always practice social distancing in the government offices, public places, and public transport</a:t>
            </a:r>
          </a:p>
          <a:p>
            <a:pPr marL="974725" lvl="3" indent="-228600">
              <a:buFont typeface="Arial" panose="020B0604020202020204" pitchFamily="34" charset="0"/>
              <a:buChar char="•"/>
            </a:pPr>
            <a:r>
              <a:rPr lang="en-US" sz="1600" dirty="0"/>
              <a:t>Official Online meetings are legally allowed, i.e., online participants can receive meeting fee </a:t>
            </a:r>
          </a:p>
          <a:p>
            <a:pPr marL="974725" lvl="3" indent="-228600">
              <a:buFont typeface="Arial" panose="020B0604020202020204" pitchFamily="34" charset="0"/>
              <a:buChar char="•"/>
            </a:pPr>
            <a:r>
              <a:rPr lang="en-US" sz="1600" dirty="0"/>
              <a:t>40% of workers widely practice WFH on rotation basis, </a:t>
            </a:r>
            <a:endParaRPr lang="en-US" sz="1600" dirty="0">
              <a:highlight>
                <a:srgbClr val="FFFF00"/>
              </a:highlight>
            </a:endParaRPr>
          </a:p>
          <a:p>
            <a:pPr marL="517525" lvl="2" indent="-228600">
              <a:buFont typeface="Arial" panose="020B0604020202020204" pitchFamily="34" charset="0"/>
              <a:buChar char="•"/>
            </a:pPr>
            <a:r>
              <a:rPr lang="en-US" sz="1600" b="1" dirty="0"/>
              <a:t>Reasons: 1) Widespread compliance with the social distancing rule to avoid hurting people’s feeling/or social pressure. 2) Also because of successful strategy of persuasion by a CCSA spoke man who is a psychological doctor (and handsome)</a:t>
            </a:r>
          </a:p>
          <a:p>
            <a:pPr marL="517525" lvl="2" indent="-228600">
              <a:buFont typeface="Arial" panose="020B0604020202020204" pitchFamily="34" charset="0"/>
              <a:buChar char="•"/>
            </a:pPr>
            <a:endParaRPr lang="en-US" sz="1600" dirty="0"/>
          </a:p>
          <a:p>
            <a:endParaRPr lang="th-TH" sz="2000" dirty="0"/>
          </a:p>
        </p:txBody>
      </p:sp>
      <p:sp>
        <p:nvSpPr>
          <p:cNvPr id="8" name="Title 1">
            <a:extLst>
              <a:ext uri="{FF2B5EF4-FFF2-40B4-BE49-F238E27FC236}">
                <a16:creationId xmlns:a16="http://schemas.microsoft.com/office/drawing/2014/main" id="{6768AFC6-B176-4ACD-A0C4-EFAF5F41C63A}"/>
              </a:ext>
            </a:extLst>
          </p:cNvPr>
          <p:cNvSpPr>
            <a:spLocks noGrp="1"/>
          </p:cNvSpPr>
          <p:nvPr>
            <p:ph type="title"/>
          </p:nvPr>
        </p:nvSpPr>
        <p:spPr>
          <a:xfrm>
            <a:off x="506356" y="257886"/>
            <a:ext cx="6318702" cy="182880"/>
          </a:xfrm>
        </p:spPr>
        <p:txBody>
          <a:bodyPr>
            <a:noAutofit/>
          </a:bodyPr>
          <a:lstStyle/>
          <a:p>
            <a:pPr algn="r"/>
            <a:r>
              <a:rPr lang="en-US" sz="2400" dirty="0">
                <a:solidFill>
                  <a:schemeClr val="tx1"/>
                </a:solidFill>
              </a:rPr>
              <a:t>What explains Thailand’s success in containing covid-19?</a:t>
            </a:r>
            <a:endParaRPr lang="th-TH" sz="2400" dirty="0">
              <a:solidFill>
                <a:schemeClr val="tx1"/>
              </a:solidFill>
            </a:endParaRPr>
          </a:p>
        </p:txBody>
      </p:sp>
    </p:spTree>
    <p:extLst>
      <p:ext uri="{BB962C8B-B14F-4D97-AF65-F5344CB8AC3E}">
        <p14:creationId xmlns:p14="http://schemas.microsoft.com/office/powerpoint/2010/main" val="13879611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702E239-AB2A-42E3-A8A7-8C8023101D64}"/>
              </a:ext>
            </a:extLst>
          </p:cNvPr>
          <p:cNvSpPr>
            <a:spLocks noGrp="1"/>
          </p:cNvSpPr>
          <p:nvPr>
            <p:ph type="sldNum" sz="quarter" idx="12"/>
          </p:nvPr>
        </p:nvSpPr>
        <p:spPr/>
        <p:txBody>
          <a:bodyPr/>
          <a:lstStyle/>
          <a:p>
            <a:fld id="{38296854-0A65-4BD2-A2D5-CA2F6CAA1099}" type="slidenum">
              <a:rPr lang="th-TH" smtClean="0"/>
              <a:t>39</a:t>
            </a:fld>
            <a:endParaRPr lang="th-TH"/>
          </a:p>
        </p:txBody>
      </p:sp>
      <p:sp>
        <p:nvSpPr>
          <p:cNvPr id="5" name="TextBox 4">
            <a:extLst>
              <a:ext uri="{FF2B5EF4-FFF2-40B4-BE49-F238E27FC236}">
                <a16:creationId xmlns:a16="http://schemas.microsoft.com/office/drawing/2014/main" id="{9B030563-6E1A-4078-B4B6-1D2661F49326}"/>
              </a:ext>
            </a:extLst>
          </p:cNvPr>
          <p:cNvSpPr txBox="1"/>
          <p:nvPr/>
        </p:nvSpPr>
        <p:spPr>
          <a:xfrm>
            <a:off x="182881" y="681472"/>
            <a:ext cx="6536266" cy="5109091"/>
          </a:xfrm>
          <a:prstGeom prst="rect">
            <a:avLst/>
          </a:prstGeom>
          <a:noFill/>
        </p:spPr>
        <p:txBody>
          <a:bodyPr wrap="square" rtlCol="0">
            <a:spAutoFit/>
          </a:bodyPr>
          <a:lstStyle/>
          <a:p>
            <a:r>
              <a:rPr lang="en-US" sz="1800" b="1" u="sng" dirty="0"/>
              <a:t>Combination of </a:t>
            </a:r>
            <a:r>
              <a:rPr lang="en-US" sz="1800" b="1" u="sng" baseline="0" dirty="0"/>
              <a:t>health policy measures (cont.): </a:t>
            </a:r>
            <a:endParaRPr lang="en-US" sz="1800" b="1" dirty="0"/>
          </a:p>
          <a:p>
            <a:r>
              <a:rPr lang="en-US" sz="1400" b="1" dirty="0"/>
              <a:t>5) </a:t>
            </a:r>
            <a:r>
              <a:rPr lang="en-US" sz="1600" b="1" dirty="0"/>
              <a:t>Both private and government offices and business have temperature checking and provide hand washing at front doors and toilets</a:t>
            </a:r>
          </a:p>
          <a:p>
            <a:pPr marL="517525" lvl="2" indent="-228600">
              <a:buFont typeface="Arial" panose="020B0604020202020204" pitchFamily="34" charset="0"/>
              <a:buChar char="•"/>
            </a:pPr>
            <a:r>
              <a:rPr lang="en-US" sz="1400" b="1" dirty="0"/>
              <a:t>Hand washing (84% compliance), eating hot food without using common spoon (84%), face touching avoidance (59%)</a:t>
            </a:r>
            <a:endParaRPr lang="en-US" sz="1400" dirty="0"/>
          </a:p>
          <a:p>
            <a:pPr marL="60325" lvl="1" indent="-228600">
              <a:buFont typeface="Arial" panose="020B0604020202020204" pitchFamily="34" charset="0"/>
              <a:buChar char="•"/>
            </a:pPr>
            <a:r>
              <a:rPr lang="en-US" sz="1400" b="1" dirty="0"/>
              <a:t>Reasons:</a:t>
            </a:r>
          </a:p>
          <a:p>
            <a:pPr marL="517525" lvl="2" indent="-228600">
              <a:buFont typeface="Arial" panose="020B0604020202020204" pitchFamily="34" charset="0"/>
              <a:buChar char="•"/>
            </a:pPr>
            <a:r>
              <a:rPr lang="en-US" sz="1400" b="1" dirty="0"/>
              <a:t>Personal</a:t>
            </a:r>
            <a:r>
              <a:rPr lang="en-US" sz="1400" b="1" baseline="0" dirty="0"/>
              <a:t> hygiene is Thai culture at all social classes: hand wash, two showers a day, changing clothes </a:t>
            </a:r>
            <a:r>
              <a:rPr lang="en-US" sz="1400" b="1" dirty="0"/>
              <a:t>after coming home, etc.</a:t>
            </a:r>
          </a:p>
          <a:p>
            <a:pPr marL="517525" lvl="2" indent="-228600">
              <a:buFont typeface="Arial" panose="020B0604020202020204" pitchFamily="34" charset="0"/>
              <a:buChar char="•"/>
            </a:pPr>
            <a:r>
              <a:rPr lang="en-US" sz="1400" b="1" baseline="0" dirty="0"/>
              <a:t>Persuasive communication by CCSA, </a:t>
            </a:r>
            <a:r>
              <a:rPr lang="en-US" sz="1400" b="1" dirty="0"/>
              <a:t>and media</a:t>
            </a:r>
          </a:p>
          <a:p>
            <a:r>
              <a:rPr lang="en-US" sz="1400" b="1" dirty="0"/>
              <a:t>6) </a:t>
            </a:r>
            <a:r>
              <a:rPr lang="en-US" sz="1800" b="1" dirty="0"/>
              <a:t>Mandatory close down of 26 business </a:t>
            </a:r>
            <a:r>
              <a:rPr lang="en-US" sz="1600" b="1" dirty="0"/>
              <a:t>(</a:t>
            </a:r>
            <a:r>
              <a:rPr lang="en-US" sz="1400" b="1" dirty="0"/>
              <a:t>between 18 March (Bangkok), 26 March (other provinces) and gradually phased out until 1</a:t>
            </a:r>
            <a:r>
              <a:rPr lang="en-US" sz="1400" b="1" baseline="30000" dirty="0"/>
              <a:t>st</a:t>
            </a:r>
            <a:r>
              <a:rPr lang="en-US" sz="1400" b="1" dirty="0"/>
              <a:t> July)  helped preventing the spread of Covid-19 </a:t>
            </a:r>
          </a:p>
          <a:p>
            <a:endParaRPr lang="en-US" sz="1400" b="1" dirty="0"/>
          </a:p>
          <a:p>
            <a:pPr marL="0" indent="0">
              <a:buNone/>
            </a:pPr>
            <a:r>
              <a:rPr lang="en-US" sz="1600" b="1" dirty="0"/>
              <a:t>7</a:t>
            </a:r>
            <a:r>
              <a:rPr lang="en-US" sz="1600" b="1" baseline="0" dirty="0"/>
              <a:t>) C</a:t>
            </a:r>
            <a:r>
              <a:rPr lang="en-US" sz="1600" b="1" dirty="0"/>
              <a:t>urfews (3 April – 15 June), using an Emergency decree: </a:t>
            </a:r>
          </a:p>
          <a:p>
            <a:pPr marL="517525" lvl="2" indent="-228600">
              <a:buFont typeface="Arial" panose="020B0604020202020204" pitchFamily="34" charset="0"/>
              <a:buChar char="•"/>
            </a:pPr>
            <a:r>
              <a:rPr lang="en-US" sz="1400" b="1" dirty="0"/>
              <a:t>May not be necessary and not cost effective but with hidden agenda of prohibiting political protests</a:t>
            </a:r>
          </a:p>
          <a:p>
            <a:pPr marL="517525" lvl="2" indent="-228600">
              <a:buFont typeface="Arial" panose="020B0604020202020204" pitchFamily="34" charset="0"/>
              <a:buChar char="•"/>
            </a:pPr>
            <a:r>
              <a:rPr lang="en-US" sz="1400" b="1" baseline="0" dirty="0"/>
              <a:t>Only 580 p</a:t>
            </a:r>
            <a:r>
              <a:rPr lang="en-US" sz="1400" b="1" dirty="0"/>
              <a:t>eople per day (0.001% of urban population) violated the law, totaling 41,000 persons. </a:t>
            </a:r>
          </a:p>
          <a:p>
            <a:pPr marL="517525" lvl="2" indent="-228600">
              <a:buFont typeface="Arial" panose="020B0604020202020204" pitchFamily="34" charset="0"/>
              <a:buChar char="•"/>
            </a:pPr>
            <a:r>
              <a:rPr lang="en-US" sz="1400" b="1" dirty="0"/>
              <a:t>But 17,760 officers were employed each night (47% were police, 26% local government officers, 6% soldiers). Each received overtime payment of US$13.3 per shift).</a:t>
            </a:r>
          </a:p>
          <a:p>
            <a:pPr marL="517525" lvl="2" indent="-228600">
              <a:buFont typeface="Arial" panose="020B0604020202020204" pitchFamily="34" charset="0"/>
              <a:buChar char="•"/>
            </a:pPr>
            <a:r>
              <a:rPr lang="en-US" sz="1400" b="1" dirty="0"/>
              <a:t> The curfews had serious impact on logistics, transportation, and markets (next webinar) </a:t>
            </a:r>
          </a:p>
          <a:p>
            <a:pPr marL="517525" lvl="2" indent="-228600">
              <a:buFont typeface="Arial" panose="020B0604020202020204" pitchFamily="34" charset="0"/>
              <a:buChar char="•"/>
            </a:pPr>
            <a:endParaRPr lang="en-US" sz="1400" b="1" dirty="0"/>
          </a:p>
          <a:p>
            <a:pPr marL="974725" lvl="3" indent="-228600">
              <a:buFont typeface="Arial" panose="020B0604020202020204" pitchFamily="34" charset="0"/>
              <a:buChar char="•"/>
            </a:pPr>
            <a:endParaRPr lang="en-US" sz="1400" baseline="0" dirty="0"/>
          </a:p>
          <a:p>
            <a:pPr marL="60325" lvl="1" indent="-228600">
              <a:buFont typeface="Arial" panose="020B0604020202020204" pitchFamily="34" charset="0"/>
              <a:buChar char="•"/>
            </a:pPr>
            <a:endParaRPr lang="en-US" sz="1400" b="1" baseline="0" dirty="0"/>
          </a:p>
          <a:p>
            <a:endParaRPr lang="th-TH" sz="1800" dirty="0"/>
          </a:p>
        </p:txBody>
      </p:sp>
      <p:sp>
        <p:nvSpPr>
          <p:cNvPr id="8" name="Title 1">
            <a:extLst>
              <a:ext uri="{FF2B5EF4-FFF2-40B4-BE49-F238E27FC236}">
                <a16:creationId xmlns:a16="http://schemas.microsoft.com/office/drawing/2014/main" id="{6768AFC6-B176-4ACD-A0C4-EFAF5F41C63A}"/>
              </a:ext>
            </a:extLst>
          </p:cNvPr>
          <p:cNvSpPr>
            <a:spLocks noGrp="1"/>
          </p:cNvSpPr>
          <p:nvPr>
            <p:ph type="title"/>
          </p:nvPr>
        </p:nvSpPr>
        <p:spPr>
          <a:xfrm>
            <a:off x="506356" y="257886"/>
            <a:ext cx="6318702" cy="182880"/>
          </a:xfrm>
        </p:spPr>
        <p:txBody>
          <a:bodyPr>
            <a:noAutofit/>
          </a:bodyPr>
          <a:lstStyle/>
          <a:p>
            <a:pPr algn="r"/>
            <a:r>
              <a:rPr lang="en-US" sz="2400" dirty="0">
                <a:solidFill>
                  <a:schemeClr val="tx1"/>
                </a:solidFill>
              </a:rPr>
              <a:t>What explains Thailand’s success in containing covid-19?</a:t>
            </a:r>
            <a:endParaRPr lang="th-TH" sz="2400" dirty="0">
              <a:solidFill>
                <a:schemeClr val="tx1"/>
              </a:solidFill>
            </a:endParaRPr>
          </a:p>
        </p:txBody>
      </p:sp>
    </p:spTree>
    <p:extLst>
      <p:ext uri="{BB962C8B-B14F-4D97-AF65-F5344CB8AC3E}">
        <p14:creationId xmlns:p14="http://schemas.microsoft.com/office/powerpoint/2010/main" val="2031949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9C1123F-531B-4EC8-B06D-573B69F23D88}"/>
              </a:ext>
            </a:extLst>
          </p:cNvPr>
          <p:cNvSpPr>
            <a:spLocks noGrp="1"/>
          </p:cNvSpPr>
          <p:nvPr>
            <p:ph type="sldNum" sz="quarter" idx="12"/>
          </p:nvPr>
        </p:nvSpPr>
        <p:spPr/>
        <p:txBody>
          <a:bodyPr/>
          <a:lstStyle/>
          <a:p>
            <a:fld id="{B2352A46-D093-44AB-96D7-6C580A5CAC58}" type="slidenum">
              <a:rPr lang="th-TH" smtClean="0"/>
              <a:t>4</a:t>
            </a:fld>
            <a:endParaRPr lang="th-TH"/>
          </a:p>
        </p:txBody>
      </p:sp>
      <p:sp>
        <p:nvSpPr>
          <p:cNvPr id="5" name="Title 1">
            <a:extLst>
              <a:ext uri="{FF2B5EF4-FFF2-40B4-BE49-F238E27FC236}">
                <a16:creationId xmlns:a16="http://schemas.microsoft.com/office/drawing/2014/main" id="{5332347A-5D6D-411E-A542-02FFA4C9DE32}"/>
              </a:ext>
            </a:extLst>
          </p:cNvPr>
          <p:cNvSpPr txBox="1">
            <a:spLocks/>
          </p:cNvSpPr>
          <p:nvPr/>
        </p:nvSpPr>
        <p:spPr>
          <a:xfrm>
            <a:off x="1" y="1723697"/>
            <a:ext cx="6849148" cy="1156137"/>
          </a:xfrm>
          <a:prstGeom prst="rect">
            <a:avLst/>
          </a:prstGeom>
          <a:solidFill>
            <a:schemeClr val="accent1">
              <a:lumMod val="20000"/>
              <a:lumOff val="80000"/>
            </a:schemeClr>
          </a:solidFill>
        </p:spPr>
        <p:txBody>
          <a:bodyPr vert="horz" lIns="91440" tIns="45720" rIns="91440" bIns="45720" rtlCol="0" anchor="ctr">
            <a:normAutofit/>
          </a:bodyPr>
          <a:lstStyle>
            <a:lvl1pPr algn="ctr" defTabSz="685800" rtl="0" eaLnBrk="1" latinLnBrk="0" hangingPunct="1">
              <a:spcBef>
                <a:spcPct val="0"/>
              </a:spcBef>
              <a:buNone/>
              <a:defRPr sz="2700" b="1" kern="1200" cap="all">
                <a:solidFill>
                  <a:srgbClr val="1F4E6B"/>
                </a:solidFill>
                <a:latin typeface="+mj-lt"/>
                <a:ea typeface="+mj-ea"/>
                <a:cs typeface="TH Sarabun New" panose="020B0500040200020003" pitchFamily="34" charset="-34"/>
              </a:defRPr>
            </a:lvl1pPr>
          </a:lstStyle>
          <a:p>
            <a:r>
              <a:rPr lang="en-US" sz="2800" dirty="0">
                <a:solidFill>
                  <a:schemeClr val="accent1">
                    <a:lumMod val="50000"/>
                  </a:schemeClr>
                </a:solidFill>
                <a:effectLst>
                  <a:outerShdw blurRad="38100" dist="38100" dir="2700000" algn="tl">
                    <a:srgbClr val="000000">
                      <a:alpha val="43137"/>
                    </a:srgbClr>
                  </a:outerShdw>
                </a:effectLst>
              </a:rPr>
              <a:t>1. Objective &amp; Methodology</a:t>
            </a:r>
            <a:endParaRPr lang="th-TH" sz="2800" dirty="0">
              <a:solidFill>
                <a:schemeClr val="accent1">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74758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51A68-581C-47F4-9845-36B421A2AF61}"/>
              </a:ext>
            </a:extLst>
          </p:cNvPr>
          <p:cNvSpPr>
            <a:spLocks noGrp="1"/>
          </p:cNvSpPr>
          <p:nvPr>
            <p:ph type="title"/>
          </p:nvPr>
        </p:nvSpPr>
        <p:spPr/>
        <p:txBody>
          <a:bodyPr>
            <a:normAutofit fontScale="90000"/>
          </a:bodyPr>
          <a:lstStyle/>
          <a:p>
            <a:pPr algn="r"/>
            <a:r>
              <a:rPr lang="en-US" sz="2800" dirty="0">
                <a:solidFill>
                  <a:schemeClr val="tx1"/>
                </a:solidFill>
              </a:rPr>
              <a:t>What are factors behind the success of health policy?</a:t>
            </a:r>
          </a:p>
        </p:txBody>
      </p:sp>
      <p:sp>
        <p:nvSpPr>
          <p:cNvPr id="4" name="Slide Number Placeholder 3">
            <a:extLst>
              <a:ext uri="{FF2B5EF4-FFF2-40B4-BE49-F238E27FC236}">
                <a16:creationId xmlns:a16="http://schemas.microsoft.com/office/drawing/2014/main" id="{A693888A-3B70-4A61-98B6-2042FFB06C03}"/>
              </a:ext>
            </a:extLst>
          </p:cNvPr>
          <p:cNvSpPr>
            <a:spLocks noGrp="1"/>
          </p:cNvSpPr>
          <p:nvPr>
            <p:ph type="sldNum" sz="quarter" idx="12"/>
          </p:nvPr>
        </p:nvSpPr>
        <p:spPr/>
        <p:txBody>
          <a:bodyPr/>
          <a:lstStyle/>
          <a:p>
            <a:fld id="{B2352A46-D093-44AB-96D7-6C580A5CAC58}" type="slidenum">
              <a:rPr lang="th-TH" smtClean="0">
                <a:solidFill>
                  <a:prstClr val="black"/>
                </a:solidFill>
              </a:rPr>
              <a:pPr/>
              <a:t>40</a:t>
            </a:fld>
            <a:endParaRPr lang="th-TH">
              <a:solidFill>
                <a:prstClr val="black"/>
              </a:solidFill>
            </a:endParaRPr>
          </a:p>
        </p:txBody>
      </p:sp>
      <p:sp>
        <p:nvSpPr>
          <p:cNvPr id="7" name="TextBox 6">
            <a:extLst>
              <a:ext uri="{FF2B5EF4-FFF2-40B4-BE49-F238E27FC236}">
                <a16:creationId xmlns:a16="http://schemas.microsoft.com/office/drawing/2014/main" id="{82B8B430-46E1-4861-8F08-18CA1E85EDEB}"/>
              </a:ext>
            </a:extLst>
          </p:cNvPr>
          <p:cNvSpPr txBox="1"/>
          <p:nvPr/>
        </p:nvSpPr>
        <p:spPr>
          <a:xfrm>
            <a:off x="244549" y="874893"/>
            <a:ext cx="6368902" cy="4148828"/>
          </a:xfrm>
          <a:prstGeom prst="rect">
            <a:avLst/>
          </a:prstGeom>
          <a:noFill/>
        </p:spPr>
        <p:txBody>
          <a:bodyPr wrap="square" rtlCol="0">
            <a:spAutoFit/>
          </a:bodyPr>
          <a:lstStyle/>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1800" b="1" i="0" u="none" strike="noStrike" kern="1200" cap="none" spc="0" normalizeH="0" baseline="0" noProof="0" dirty="0">
                <a:ln>
                  <a:noFill/>
                </a:ln>
                <a:solidFill>
                  <a:srgbClr val="0070C0"/>
                </a:solidFill>
                <a:effectLst/>
                <a:uLnTx/>
                <a:uFillTx/>
                <a:latin typeface="TH Sarabun New" panose="020B0500040200020003" pitchFamily="34" charset="-34"/>
                <a:ea typeface="+mn-ea"/>
                <a:cs typeface="TH Sarabun New" panose="020B0500040200020003" pitchFamily="34" charset="-34"/>
              </a:rPr>
              <a:t>It’s a combination of long-term investment in preventive public health infrastructure/ institution building, professional management with popular support, not decree from above</a:t>
            </a:r>
          </a:p>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18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Long-term investment in health infrastructure</a:t>
            </a:r>
          </a:p>
          <a:p>
            <a:pPr marL="557213" marR="0" lvl="1" indent="-214313"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50 years of rural public health infrastructure, especially primary health care in rural areas,  </a:t>
            </a:r>
          </a:p>
          <a:p>
            <a:pPr marL="557213" marR="0" lvl="1" indent="-214313"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40 years of a network building of 1.05 million VHV </a:t>
            </a:r>
          </a:p>
          <a:p>
            <a:pPr marL="557213" marR="0" lvl="1" indent="-214313"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20 years of disease control system</a:t>
            </a:r>
          </a:p>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18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Professional crisis management of CCSA</a:t>
            </a:r>
          </a:p>
          <a:p>
            <a:pPr marL="557213" marR="0" lvl="1" indent="-214313"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The PM delegated authority to the professionally managed public health committee, which employs evidence-based and transparent decision-making process</a:t>
            </a:r>
          </a:p>
          <a:p>
            <a:pPr marL="557213" marR="0" lvl="1" indent="-214313"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Clear division of power and authority between politicians and bureaucrats</a:t>
            </a:r>
            <a:endParaRPr kumimoji="0" lang="th-TH" sz="16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endParaRPr>
          </a:p>
          <a:p>
            <a:pPr marL="557213" marR="0" lvl="1" indent="-214313"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Outcome: promptness, effective and evidence-based communication, </a:t>
            </a:r>
          </a:p>
          <a:p>
            <a:pPr marR="0" lvl="0" algn="l" defTabSz="685800" rtl="0" eaLnBrk="1" fontAlgn="auto" latinLnBrk="0" hangingPunct="1">
              <a:lnSpc>
                <a:spcPct val="100000"/>
              </a:lnSpc>
              <a:spcBef>
                <a:spcPct val="20000"/>
              </a:spcBef>
              <a:spcAft>
                <a:spcPts val="0"/>
              </a:spcAft>
              <a:buClrTx/>
              <a:buSzTx/>
              <a:tabLst/>
              <a:defRPr/>
            </a:pPr>
            <a:endParaRPr kumimoji="0" lang="en-US" sz="16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endParaRPr>
          </a:p>
        </p:txBody>
      </p:sp>
    </p:spTree>
    <p:extLst>
      <p:ext uri="{BB962C8B-B14F-4D97-AF65-F5344CB8AC3E}">
        <p14:creationId xmlns:p14="http://schemas.microsoft.com/office/powerpoint/2010/main" val="41560892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51A68-581C-47F4-9845-36B421A2AF61}"/>
              </a:ext>
            </a:extLst>
          </p:cNvPr>
          <p:cNvSpPr>
            <a:spLocks noGrp="1"/>
          </p:cNvSpPr>
          <p:nvPr>
            <p:ph type="title"/>
          </p:nvPr>
        </p:nvSpPr>
        <p:spPr>
          <a:xfrm>
            <a:off x="511445" y="87476"/>
            <a:ext cx="6185822" cy="540421"/>
          </a:xfrm>
        </p:spPr>
        <p:txBody>
          <a:bodyPr>
            <a:normAutofit fontScale="90000"/>
          </a:bodyPr>
          <a:lstStyle/>
          <a:p>
            <a:pPr algn="r"/>
            <a:r>
              <a:rPr lang="en-US" sz="2800" dirty="0">
                <a:solidFill>
                  <a:schemeClr val="tx1"/>
                </a:solidFill>
              </a:rPr>
              <a:t>What are factors behind the success of health policy? (cont.)</a:t>
            </a:r>
          </a:p>
        </p:txBody>
      </p:sp>
      <p:sp>
        <p:nvSpPr>
          <p:cNvPr id="4" name="Slide Number Placeholder 3">
            <a:extLst>
              <a:ext uri="{FF2B5EF4-FFF2-40B4-BE49-F238E27FC236}">
                <a16:creationId xmlns:a16="http://schemas.microsoft.com/office/drawing/2014/main" id="{A693888A-3B70-4A61-98B6-2042FFB06C03}"/>
              </a:ext>
            </a:extLst>
          </p:cNvPr>
          <p:cNvSpPr>
            <a:spLocks noGrp="1"/>
          </p:cNvSpPr>
          <p:nvPr>
            <p:ph type="sldNum" sz="quarter" idx="12"/>
          </p:nvPr>
        </p:nvSpPr>
        <p:spPr/>
        <p:txBody>
          <a:bodyPr/>
          <a:lstStyle/>
          <a:p>
            <a:fld id="{B2352A46-D093-44AB-96D7-6C580A5CAC58}" type="slidenum">
              <a:rPr lang="th-TH" smtClean="0">
                <a:solidFill>
                  <a:prstClr val="black"/>
                </a:solidFill>
              </a:rPr>
              <a:pPr/>
              <a:t>41</a:t>
            </a:fld>
            <a:endParaRPr lang="th-TH">
              <a:solidFill>
                <a:prstClr val="black"/>
              </a:solidFill>
            </a:endParaRPr>
          </a:p>
        </p:txBody>
      </p:sp>
      <p:sp>
        <p:nvSpPr>
          <p:cNvPr id="7" name="TextBox 6">
            <a:extLst>
              <a:ext uri="{FF2B5EF4-FFF2-40B4-BE49-F238E27FC236}">
                <a16:creationId xmlns:a16="http://schemas.microsoft.com/office/drawing/2014/main" id="{82B8B430-46E1-4861-8F08-18CA1E85EDEB}"/>
              </a:ext>
            </a:extLst>
          </p:cNvPr>
          <p:cNvSpPr txBox="1"/>
          <p:nvPr/>
        </p:nvSpPr>
        <p:spPr>
          <a:xfrm>
            <a:off x="328364" y="893711"/>
            <a:ext cx="6368902" cy="3219343"/>
          </a:xfrm>
          <a:prstGeom prst="rect">
            <a:avLst/>
          </a:prstGeom>
          <a:noFill/>
        </p:spPr>
        <p:txBody>
          <a:bodyPr wrap="square" rtlCol="0">
            <a:spAutoFit/>
          </a:bodyPr>
          <a:lstStyle/>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20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Trust and public cooperation with the advice of CCSA and VHV</a:t>
            </a:r>
          </a:p>
          <a:p>
            <a:pPr marL="557213" marR="0" lvl="1" indent="-214313"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Trust in CCSA information: One of the most-watched TV programs was the daily update of the Center for Covid-19 Situation Administration by a medical doctor who offered Covid-19 situation assessments, politely gave advice, and  boosted public morale. </a:t>
            </a:r>
          </a:p>
          <a:p>
            <a:pPr marL="557213" marR="0" lvl="1" indent="-214313"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People who went back to their rural home are willing cooperate with the advice of village health volunteers </a:t>
            </a:r>
          </a:p>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20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Cultural factor</a:t>
            </a:r>
          </a:p>
          <a:p>
            <a:pPr marL="257175" marR="0" lvl="0" indent="-257175" algn="l" defTabSz="685800" rtl="0" eaLnBrk="1" fontAlgn="auto" latinLnBrk="0" hangingPunct="1">
              <a:lnSpc>
                <a:spcPct val="100000"/>
              </a:lnSpc>
              <a:spcBef>
                <a:spcPct val="20000"/>
              </a:spcBef>
              <a:spcAft>
                <a:spcPts val="0"/>
              </a:spcAft>
              <a:buClrTx/>
              <a:buSzTx/>
              <a:buFont typeface="Wingdings" pitchFamily="2" charset="2"/>
              <a:buChar char="§"/>
              <a:tabLst/>
              <a:defRPr/>
            </a:pPr>
            <a:r>
              <a:rPr kumimoji="0" lang="en-US" sz="20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rPr>
              <a:t>Emergency decree and the use of police/ military power may not be necessary at all  </a:t>
            </a:r>
            <a:endParaRPr kumimoji="0" lang="en-US" sz="1600" b="1" i="0" u="none" strike="noStrike" kern="1200" cap="none" spc="0" normalizeH="0" baseline="0" noProof="0" dirty="0">
              <a:ln>
                <a:noFill/>
              </a:ln>
              <a:solidFill>
                <a:prstClr val="black">
                  <a:lumMod val="95000"/>
                  <a:lumOff val="5000"/>
                </a:prstClr>
              </a:solidFill>
              <a:effectLst/>
              <a:uLnTx/>
              <a:uFillTx/>
              <a:latin typeface="TH Sarabun New" panose="020B0500040200020003" pitchFamily="34" charset="-34"/>
              <a:ea typeface="+mn-ea"/>
              <a:cs typeface="TH Sarabun New" panose="020B0500040200020003" pitchFamily="34" charset="-34"/>
            </a:endParaRPr>
          </a:p>
        </p:txBody>
      </p:sp>
    </p:spTree>
    <p:extLst>
      <p:ext uri="{BB962C8B-B14F-4D97-AF65-F5344CB8AC3E}">
        <p14:creationId xmlns:p14="http://schemas.microsoft.com/office/powerpoint/2010/main" val="17005547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9C1123F-531B-4EC8-B06D-573B69F23D88}"/>
              </a:ext>
            </a:extLst>
          </p:cNvPr>
          <p:cNvSpPr>
            <a:spLocks noGrp="1"/>
          </p:cNvSpPr>
          <p:nvPr>
            <p:ph type="sldNum" sz="quarter" idx="12"/>
          </p:nvPr>
        </p:nvSpPr>
        <p:spPr/>
        <p:txBody>
          <a:bodyPr/>
          <a:lstStyle/>
          <a:p>
            <a:fld id="{B2352A46-D093-44AB-96D7-6C580A5CAC58}" type="slidenum">
              <a:rPr lang="th-TH" smtClean="0"/>
              <a:t>42</a:t>
            </a:fld>
            <a:endParaRPr lang="th-TH"/>
          </a:p>
        </p:txBody>
      </p:sp>
      <p:sp>
        <p:nvSpPr>
          <p:cNvPr id="7" name="Title 1">
            <a:extLst>
              <a:ext uri="{FF2B5EF4-FFF2-40B4-BE49-F238E27FC236}">
                <a16:creationId xmlns:a16="http://schemas.microsoft.com/office/drawing/2014/main" id="{1B15970F-C791-4D9A-90AB-8CFB9FAF0F29}"/>
              </a:ext>
            </a:extLst>
          </p:cNvPr>
          <p:cNvSpPr txBox="1">
            <a:spLocks/>
          </p:cNvSpPr>
          <p:nvPr/>
        </p:nvSpPr>
        <p:spPr>
          <a:xfrm>
            <a:off x="0" y="458777"/>
            <a:ext cx="6849148" cy="1156137"/>
          </a:xfrm>
          <a:prstGeom prst="rect">
            <a:avLst/>
          </a:prstGeom>
          <a:solidFill>
            <a:schemeClr val="accent1">
              <a:lumMod val="40000"/>
              <a:lumOff val="60000"/>
            </a:schemeClr>
          </a:solidFill>
        </p:spPr>
        <p:txBody>
          <a:bodyPr vert="horz" lIns="91440" tIns="45720" rIns="91440" bIns="45720" rtlCol="0" anchor="ctr">
            <a:normAutofit/>
          </a:bodyPr>
          <a:lstStyle>
            <a:lvl1pPr algn="ctr" defTabSz="685800" rtl="0" eaLnBrk="1" latinLnBrk="0" hangingPunct="1">
              <a:spcBef>
                <a:spcPct val="0"/>
              </a:spcBef>
              <a:buNone/>
              <a:defRPr sz="2700" b="1" kern="1200" cap="all">
                <a:solidFill>
                  <a:srgbClr val="1F4E6B"/>
                </a:solidFill>
                <a:latin typeface="+mj-lt"/>
                <a:ea typeface="+mj-ea"/>
                <a:cs typeface="TH Sarabun New" panose="020B0500040200020003" pitchFamily="34" charset="-34"/>
              </a:defRPr>
            </a:lvl1pPr>
          </a:lstStyle>
          <a:p>
            <a:r>
              <a:rPr lang="en-US" sz="2800" dirty="0">
                <a:solidFill>
                  <a:schemeClr val="accent1">
                    <a:lumMod val="50000"/>
                  </a:schemeClr>
                </a:solidFill>
                <a:effectLst>
                  <a:outerShdw blurRad="38100" dist="38100" dir="2700000" algn="tl">
                    <a:srgbClr val="000000">
                      <a:alpha val="43137"/>
                    </a:srgbClr>
                  </a:outerShdw>
                </a:effectLst>
              </a:rPr>
              <a:t>7</a:t>
            </a:r>
            <a:r>
              <a:rPr lang="en-US" sz="2800">
                <a:solidFill>
                  <a:schemeClr val="accent1">
                    <a:lumMod val="50000"/>
                  </a:schemeClr>
                </a:solidFill>
                <a:effectLst>
                  <a:outerShdw blurRad="38100" dist="38100" dir="2700000" algn="tl">
                    <a:srgbClr val="000000">
                      <a:alpha val="43137"/>
                    </a:srgbClr>
                  </a:outerShdw>
                </a:effectLst>
              </a:rPr>
              <a:t>. </a:t>
            </a:r>
            <a:r>
              <a:rPr lang="en-US" sz="2800" dirty="0">
                <a:solidFill>
                  <a:schemeClr val="accent1">
                    <a:lumMod val="50000"/>
                  </a:schemeClr>
                </a:solidFill>
                <a:effectLst>
                  <a:outerShdw blurRad="38100" dist="38100" dir="2700000" algn="tl">
                    <a:srgbClr val="000000">
                      <a:alpha val="43137"/>
                    </a:srgbClr>
                  </a:outerShdw>
                </a:effectLst>
              </a:rPr>
              <a:t>A brief of session II on Sep 30, 2020 </a:t>
            </a:r>
          </a:p>
        </p:txBody>
      </p:sp>
      <p:sp>
        <p:nvSpPr>
          <p:cNvPr id="2" name="TextBox 1">
            <a:extLst>
              <a:ext uri="{FF2B5EF4-FFF2-40B4-BE49-F238E27FC236}">
                <a16:creationId xmlns:a16="http://schemas.microsoft.com/office/drawing/2014/main" id="{BBB1F2E8-6449-4AB6-B584-AA9DAF7CCE92}"/>
              </a:ext>
            </a:extLst>
          </p:cNvPr>
          <p:cNvSpPr txBox="1"/>
          <p:nvPr/>
        </p:nvSpPr>
        <p:spPr>
          <a:xfrm>
            <a:off x="250845" y="1729150"/>
            <a:ext cx="6492240" cy="3231654"/>
          </a:xfrm>
          <a:prstGeom prst="rect">
            <a:avLst/>
          </a:prstGeom>
          <a:noFill/>
        </p:spPr>
        <p:txBody>
          <a:bodyPr wrap="square" rtlCol="0">
            <a:spAutoFit/>
          </a:bodyPr>
          <a:lstStyle/>
          <a:p>
            <a:pPr algn="ctr"/>
            <a:r>
              <a:rPr lang="en-US" sz="2200" b="1" i="1" dirty="0"/>
              <a:t>Economic/ Social impact of Covid-19 pandemic and Health Policy on </a:t>
            </a:r>
            <a:br>
              <a:rPr lang="en-US" sz="2200" b="1" i="1" dirty="0"/>
            </a:br>
            <a:r>
              <a:rPr lang="en-US" sz="2200" b="1" i="1" dirty="0"/>
              <a:t>Thai economy and Agriculture</a:t>
            </a:r>
          </a:p>
          <a:p>
            <a:r>
              <a:rPr lang="en-US" sz="2000" b="1" dirty="0"/>
              <a:t>The focus is two-fold:</a:t>
            </a:r>
          </a:p>
          <a:p>
            <a:pPr marL="457200" indent="-457200">
              <a:buAutoNum type="arabicParenR"/>
            </a:pPr>
            <a:r>
              <a:rPr lang="en-US" sz="2000" b="1" dirty="0"/>
              <a:t>analyzing the impact of the Covid-19 pandemic and health policy (especially the partial lockdown &amp; movement restriction) on the economy, with an emphasis on agriculture, </a:t>
            </a:r>
          </a:p>
          <a:p>
            <a:pPr marL="457200" indent="-457200">
              <a:buAutoNum type="arabicParenR"/>
            </a:pPr>
            <a:r>
              <a:rPr lang="en-US" sz="2000" b="1" dirty="0"/>
              <a:t>assessing the economic &amp; social policy to minimize the short-term impacts on affected agricultural households and their members who work in non-agricultural sector and become unemployed or affected by Covid-19.</a:t>
            </a:r>
          </a:p>
        </p:txBody>
      </p:sp>
    </p:spTree>
    <p:extLst>
      <p:ext uri="{BB962C8B-B14F-4D97-AF65-F5344CB8AC3E}">
        <p14:creationId xmlns:p14="http://schemas.microsoft.com/office/powerpoint/2010/main" val="22941227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CBB1F-7532-4F52-8648-08B461442BF6}"/>
              </a:ext>
            </a:extLst>
          </p:cNvPr>
          <p:cNvSpPr>
            <a:spLocks noGrp="1"/>
          </p:cNvSpPr>
          <p:nvPr>
            <p:ph type="title"/>
          </p:nvPr>
        </p:nvSpPr>
        <p:spPr/>
        <p:txBody>
          <a:bodyPr>
            <a:normAutofit/>
          </a:bodyPr>
          <a:lstStyle/>
          <a:p>
            <a:r>
              <a:rPr lang="en-US" sz="5400" dirty="0">
                <a:solidFill>
                  <a:srgbClr val="7BB7DC"/>
                </a:solidFill>
                <a:effectLst>
                  <a:outerShdw blurRad="38100" dist="38100" dir="2700000" algn="tl">
                    <a:srgbClr val="000000">
                      <a:alpha val="43137"/>
                    </a:srgbClr>
                  </a:outerShdw>
                </a:effectLst>
              </a:rPr>
              <a:t>Appendix</a:t>
            </a:r>
            <a:endParaRPr lang="th-TH" sz="5400" dirty="0">
              <a:solidFill>
                <a:srgbClr val="7BB7DC"/>
              </a:solidFill>
              <a:effectLst>
                <a:outerShdw blurRad="38100" dist="38100" dir="2700000" algn="tl">
                  <a:srgbClr val="000000">
                    <a:alpha val="43137"/>
                  </a:srgbClr>
                </a:outerShdw>
              </a:effectLst>
            </a:endParaRPr>
          </a:p>
        </p:txBody>
      </p:sp>
      <p:sp>
        <p:nvSpPr>
          <p:cNvPr id="3" name="Text Placeholder 2">
            <a:extLst>
              <a:ext uri="{FF2B5EF4-FFF2-40B4-BE49-F238E27FC236}">
                <a16:creationId xmlns:a16="http://schemas.microsoft.com/office/drawing/2014/main" id="{C3538A15-64F5-4D7C-B433-B49D035EB1D6}"/>
              </a:ext>
            </a:extLst>
          </p:cNvPr>
          <p:cNvSpPr>
            <a:spLocks noGrp="1"/>
          </p:cNvSpPr>
          <p:nvPr>
            <p:ph type="body" idx="1"/>
          </p:nvPr>
        </p:nvSpPr>
        <p:spPr/>
        <p:txBody>
          <a:bodyPr/>
          <a:lstStyle/>
          <a:p>
            <a:endParaRPr lang="th-TH"/>
          </a:p>
        </p:txBody>
      </p:sp>
      <p:sp>
        <p:nvSpPr>
          <p:cNvPr id="4" name="Slide Number Placeholder 3">
            <a:extLst>
              <a:ext uri="{FF2B5EF4-FFF2-40B4-BE49-F238E27FC236}">
                <a16:creationId xmlns:a16="http://schemas.microsoft.com/office/drawing/2014/main" id="{D4C51B9A-6CE1-43B9-B4CD-FE0F2EC7E361}"/>
              </a:ext>
            </a:extLst>
          </p:cNvPr>
          <p:cNvSpPr>
            <a:spLocks noGrp="1"/>
          </p:cNvSpPr>
          <p:nvPr>
            <p:ph type="sldNum" sz="quarter" idx="12"/>
          </p:nvPr>
        </p:nvSpPr>
        <p:spPr/>
        <p:txBody>
          <a:bodyPr/>
          <a:lstStyle/>
          <a:p>
            <a:fld id="{2BBA52F3-BB87-47C9-8F58-716823F9E311}" type="slidenum">
              <a:rPr lang="th-TH" smtClean="0">
                <a:solidFill>
                  <a:prstClr val="black"/>
                </a:solidFill>
              </a:rPr>
              <a:pPr/>
              <a:t>43</a:t>
            </a:fld>
            <a:endParaRPr lang="th-TH">
              <a:solidFill>
                <a:prstClr val="black"/>
              </a:solidFill>
            </a:endParaRPr>
          </a:p>
        </p:txBody>
      </p:sp>
    </p:spTree>
    <p:extLst>
      <p:ext uri="{BB962C8B-B14F-4D97-AF65-F5344CB8AC3E}">
        <p14:creationId xmlns:p14="http://schemas.microsoft.com/office/powerpoint/2010/main" val="29546633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fld id="{2BBA52F3-BB87-47C9-8F58-716823F9E311}" type="slidenum">
              <a:rPr lang="th-TH" smtClean="0">
                <a:solidFill>
                  <a:prstClr val="black"/>
                </a:solidFill>
              </a:rPr>
              <a:pPr/>
              <a:t>44</a:t>
            </a:fld>
            <a:endParaRPr lang="th-TH" dirty="0">
              <a:solidFill>
                <a:prstClr val="black"/>
              </a:solidFill>
            </a:endParaRPr>
          </a:p>
        </p:txBody>
      </p:sp>
      <p:sp>
        <p:nvSpPr>
          <p:cNvPr id="2" name="TextBox 1">
            <a:extLst>
              <a:ext uri="{FF2B5EF4-FFF2-40B4-BE49-F238E27FC236}">
                <a16:creationId xmlns:a16="http://schemas.microsoft.com/office/drawing/2014/main" id="{C1750B65-C196-4A67-BDAB-18C3DEB0771A}"/>
              </a:ext>
            </a:extLst>
          </p:cNvPr>
          <p:cNvSpPr txBox="1"/>
          <p:nvPr/>
        </p:nvSpPr>
        <p:spPr>
          <a:xfrm>
            <a:off x="499730" y="95693"/>
            <a:ext cx="6177517" cy="523220"/>
          </a:xfrm>
          <a:prstGeom prst="rect">
            <a:avLst/>
          </a:prstGeom>
          <a:noFill/>
        </p:spPr>
        <p:txBody>
          <a:bodyPr wrap="square" rtlCol="0">
            <a:spAutoFit/>
          </a:bodyPr>
          <a:lstStyle/>
          <a:p>
            <a:pPr algn="r"/>
            <a:r>
              <a:rPr lang="en-US" b="1" dirty="0"/>
              <a:t>Policy Response timeline</a:t>
            </a:r>
            <a:endParaRPr lang="th-TH" b="1" dirty="0"/>
          </a:p>
        </p:txBody>
      </p:sp>
      <p:grpSp>
        <p:nvGrpSpPr>
          <p:cNvPr id="21" name="Group 20">
            <a:extLst>
              <a:ext uri="{FF2B5EF4-FFF2-40B4-BE49-F238E27FC236}">
                <a16:creationId xmlns:a16="http://schemas.microsoft.com/office/drawing/2014/main" id="{0C468C82-07A9-4070-9525-7C368823FF73}"/>
              </a:ext>
            </a:extLst>
          </p:cNvPr>
          <p:cNvGrpSpPr/>
          <p:nvPr/>
        </p:nvGrpSpPr>
        <p:grpSpPr>
          <a:xfrm>
            <a:off x="86869" y="685800"/>
            <a:ext cx="6590378" cy="4355308"/>
            <a:chOff x="829390" y="120125"/>
            <a:chExt cx="8317525" cy="5023376"/>
          </a:xfrm>
        </p:grpSpPr>
        <p:pic>
          <p:nvPicPr>
            <p:cNvPr id="22" name="Google Shape;88;p14">
              <a:extLst>
                <a:ext uri="{FF2B5EF4-FFF2-40B4-BE49-F238E27FC236}">
                  <a16:creationId xmlns:a16="http://schemas.microsoft.com/office/drawing/2014/main" id="{9DB61341-C6E0-45F9-974D-18895608DCAB}"/>
                </a:ext>
              </a:extLst>
            </p:cNvPr>
            <p:cNvPicPr preferRelativeResize="0"/>
            <p:nvPr/>
          </p:nvPicPr>
          <p:blipFill>
            <a:blip r:embed="rId2">
              <a:alphaModFix/>
            </a:blip>
            <a:stretch>
              <a:fillRect/>
            </a:stretch>
          </p:blipFill>
          <p:spPr>
            <a:xfrm>
              <a:off x="1368687" y="510546"/>
              <a:ext cx="7778228" cy="4632955"/>
            </a:xfrm>
            <a:prstGeom prst="rect">
              <a:avLst/>
            </a:prstGeom>
            <a:noFill/>
            <a:ln>
              <a:noFill/>
            </a:ln>
          </p:spPr>
        </p:pic>
        <p:sp>
          <p:nvSpPr>
            <p:cNvPr id="23" name="Google Shape;100;p14">
              <a:extLst>
                <a:ext uri="{FF2B5EF4-FFF2-40B4-BE49-F238E27FC236}">
                  <a16:creationId xmlns:a16="http://schemas.microsoft.com/office/drawing/2014/main" id="{CE891886-D74B-4916-9965-2633238E17DE}"/>
                </a:ext>
              </a:extLst>
            </p:cNvPr>
            <p:cNvSpPr/>
            <p:nvPr/>
          </p:nvSpPr>
          <p:spPr>
            <a:xfrm>
              <a:off x="2690938" y="4353550"/>
              <a:ext cx="1699200" cy="167100"/>
            </a:xfrm>
            <a:prstGeom prst="rect">
              <a:avLst/>
            </a:prstGeom>
            <a:solidFill>
              <a:srgbClr val="D9D2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th" sz="800"/>
                <a:t>12 Mar: CCSA establishment</a:t>
              </a:r>
              <a:endParaRPr sz="800"/>
            </a:p>
          </p:txBody>
        </p:sp>
        <p:sp>
          <p:nvSpPr>
            <p:cNvPr id="24" name="Google Shape;101;p14">
              <a:extLst>
                <a:ext uri="{FF2B5EF4-FFF2-40B4-BE49-F238E27FC236}">
                  <a16:creationId xmlns:a16="http://schemas.microsoft.com/office/drawing/2014/main" id="{11181879-7A51-4E71-A5D0-0248F881FA1A}"/>
                </a:ext>
              </a:extLst>
            </p:cNvPr>
            <p:cNvSpPr/>
            <p:nvPr/>
          </p:nvSpPr>
          <p:spPr>
            <a:xfrm>
              <a:off x="2943350" y="4012978"/>
              <a:ext cx="1506300" cy="1905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17 Mar: Free test for PUI</a:t>
              </a:r>
              <a:endParaRPr sz="800"/>
            </a:p>
          </p:txBody>
        </p:sp>
        <p:sp>
          <p:nvSpPr>
            <p:cNvPr id="25" name="Google Shape;102;p14">
              <a:extLst>
                <a:ext uri="{FF2B5EF4-FFF2-40B4-BE49-F238E27FC236}">
                  <a16:creationId xmlns:a16="http://schemas.microsoft.com/office/drawing/2014/main" id="{FB32F34B-8D38-4305-9178-B6C0EEBE87A3}"/>
                </a:ext>
              </a:extLst>
            </p:cNvPr>
            <p:cNvSpPr/>
            <p:nvPr/>
          </p:nvSpPr>
          <p:spPr>
            <a:xfrm>
              <a:off x="3111924" y="3609500"/>
              <a:ext cx="1562100" cy="1905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22 Mar: BKK Lockdown²</a:t>
              </a:r>
              <a:endParaRPr sz="800"/>
            </a:p>
          </p:txBody>
        </p:sp>
        <p:sp>
          <p:nvSpPr>
            <p:cNvPr id="26" name="Google Shape;103;p14">
              <a:extLst>
                <a:ext uri="{FF2B5EF4-FFF2-40B4-BE49-F238E27FC236}">
                  <a16:creationId xmlns:a16="http://schemas.microsoft.com/office/drawing/2014/main" id="{DF766B38-9206-4643-92AB-392E499CC969}"/>
                </a:ext>
              </a:extLst>
            </p:cNvPr>
            <p:cNvSpPr/>
            <p:nvPr/>
          </p:nvSpPr>
          <p:spPr>
            <a:xfrm>
              <a:off x="2144500" y="3357225"/>
              <a:ext cx="1976400" cy="1671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22 Mar: Requirement for “Fit to Fly”</a:t>
              </a:r>
              <a:endParaRPr sz="800"/>
            </a:p>
          </p:txBody>
        </p:sp>
        <p:sp>
          <p:nvSpPr>
            <p:cNvPr id="27" name="Google Shape;104;p14">
              <a:extLst>
                <a:ext uri="{FF2B5EF4-FFF2-40B4-BE49-F238E27FC236}">
                  <a16:creationId xmlns:a16="http://schemas.microsoft.com/office/drawing/2014/main" id="{3342EAC1-61BC-404E-B01D-E95428A4696C}"/>
                </a:ext>
              </a:extLst>
            </p:cNvPr>
            <p:cNvSpPr/>
            <p:nvPr/>
          </p:nvSpPr>
          <p:spPr>
            <a:xfrm>
              <a:off x="3071825" y="3084125"/>
              <a:ext cx="1722600" cy="1671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26 Mar: Emergency Decree³</a:t>
              </a:r>
              <a:endParaRPr sz="800"/>
            </a:p>
          </p:txBody>
        </p:sp>
        <p:sp>
          <p:nvSpPr>
            <p:cNvPr id="28" name="Google Shape;105;p14">
              <a:extLst>
                <a:ext uri="{FF2B5EF4-FFF2-40B4-BE49-F238E27FC236}">
                  <a16:creationId xmlns:a16="http://schemas.microsoft.com/office/drawing/2014/main" id="{1E93348B-814B-4BE0-B483-9BBD817DABC5}"/>
                </a:ext>
              </a:extLst>
            </p:cNvPr>
            <p:cNvSpPr/>
            <p:nvPr/>
          </p:nvSpPr>
          <p:spPr>
            <a:xfrm>
              <a:off x="3060050" y="2836751"/>
              <a:ext cx="1722600" cy="1524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26 Mar: Foreigners entry ban</a:t>
              </a:r>
              <a:endParaRPr sz="800"/>
            </a:p>
          </p:txBody>
        </p:sp>
        <p:sp>
          <p:nvSpPr>
            <p:cNvPr id="29" name="Google Shape;106;p14">
              <a:extLst>
                <a:ext uri="{FF2B5EF4-FFF2-40B4-BE49-F238E27FC236}">
                  <a16:creationId xmlns:a16="http://schemas.microsoft.com/office/drawing/2014/main" id="{3BEE08AA-1197-4A88-82D5-F570A027F2A5}"/>
                </a:ext>
              </a:extLst>
            </p:cNvPr>
            <p:cNvSpPr/>
            <p:nvPr/>
          </p:nvSpPr>
          <p:spPr>
            <a:xfrm>
              <a:off x="3115019" y="2286625"/>
              <a:ext cx="1892100" cy="1671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2 Apr: Imposing State Quarantine</a:t>
              </a:r>
              <a:endParaRPr sz="800"/>
            </a:p>
          </p:txBody>
        </p:sp>
        <p:sp>
          <p:nvSpPr>
            <p:cNvPr id="30" name="Google Shape;107;p14">
              <a:extLst>
                <a:ext uri="{FF2B5EF4-FFF2-40B4-BE49-F238E27FC236}">
                  <a16:creationId xmlns:a16="http://schemas.microsoft.com/office/drawing/2014/main" id="{8A4B4C62-EE27-4F6B-974B-EC9D4C7C4F5C}"/>
                </a:ext>
              </a:extLst>
            </p:cNvPr>
            <p:cNvSpPr/>
            <p:nvPr/>
          </p:nvSpPr>
          <p:spPr>
            <a:xfrm>
              <a:off x="3671731" y="2031769"/>
              <a:ext cx="1385400" cy="1671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3 Apr: Imposing Curfew </a:t>
              </a:r>
              <a:endParaRPr sz="800"/>
            </a:p>
          </p:txBody>
        </p:sp>
        <p:sp>
          <p:nvSpPr>
            <p:cNvPr id="31" name="Google Shape;108;p14">
              <a:extLst>
                <a:ext uri="{FF2B5EF4-FFF2-40B4-BE49-F238E27FC236}">
                  <a16:creationId xmlns:a16="http://schemas.microsoft.com/office/drawing/2014/main" id="{AD46DA1E-3E2F-4A29-A68A-24E31E2F923E}"/>
                </a:ext>
              </a:extLst>
            </p:cNvPr>
            <p:cNvSpPr/>
            <p:nvPr/>
          </p:nvSpPr>
          <p:spPr>
            <a:xfrm>
              <a:off x="3857650" y="1748469"/>
              <a:ext cx="1314300" cy="1524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6 Apr: Int. Flights ban</a:t>
              </a:r>
              <a:endParaRPr sz="800"/>
            </a:p>
          </p:txBody>
        </p:sp>
        <p:sp>
          <p:nvSpPr>
            <p:cNvPr id="32" name="Google Shape;109;p14">
              <a:extLst>
                <a:ext uri="{FF2B5EF4-FFF2-40B4-BE49-F238E27FC236}">
                  <a16:creationId xmlns:a16="http://schemas.microsoft.com/office/drawing/2014/main" id="{3CDCF99C-4CF2-491D-8311-0775B14050DB}"/>
                </a:ext>
              </a:extLst>
            </p:cNvPr>
            <p:cNvSpPr/>
            <p:nvPr/>
          </p:nvSpPr>
          <p:spPr>
            <a:xfrm>
              <a:off x="4074975" y="972025"/>
              <a:ext cx="1892100" cy="1524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23 Apr: Add. 5 DCD countries⁴ </a:t>
              </a:r>
              <a:endParaRPr sz="800"/>
            </a:p>
          </p:txBody>
        </p:sp>
        <p:sp>
          <p:nvSpPr>
            <p:cNvPr id="33" name="Google Shape;110;p14">
              <a:extLst>
                <a:ext uri="{FF2B5EF4-FFF2-40B4-BE49-F238E27FC236}">
                  <a16:creationId xmlns:a16="http://schemas.microsoft.com/office/drawing/2014/main" id="{9B5389FF-E136-4DA4-8A92-BE396D69C93B}"/>
                </a:ext>
              </a:extLst>
            </p:cNvPr>
            <p:cNvSpPr/>
            <p:nvPr/>
          </p:nvSpPr>
          <p:spPr>
            <a:xfrm>
              <a:off x="5754175" y="513031"/>
              <a:ext cx="714600" cy="3582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3 May: Easing I⁵</a:t>
              </a:r>
              <a:endParaRPr sz="800"/>
            </a:p>
          </p:txBody>
        </p:sp>
        <p:sp>
          <p:nvSpPr>
            <p:cNvPr id="34" name="Google Shape;111;p14">
              <a:extLst>
                <a:ext uri="{FF2B5EF4-FFF2-40B4-BE49-F238E27FC236}">
                  <a16:creationId xmlns:a16="http://schemas.microsoft.com/office/drawing/2014/main" id="{1E733B0C-9931-41C5-A5B9-A17B0B162F76}"/>
                </a:ext>
              </a:extLst>
            </p:cNvPr>
            <p:cNvSpPr/>
            <p:nvPr/>
          </p:nvSpPr>
          <p:spPr>
            <a:xfrm>
              <a:off x="6211375" y="120125"/>
              <a:ext cx="714600" cy="3582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17 May: Easing II⁶</a:t>
              </a:r>
              <a:endParaRPr sz="800"/>
            </a:p>
          </p:txBody>
        </p:sp>
        <p:sp>
          <p:nvSpPr>
            <p:cNvPr id="35" name="Google Shape;112;p14">
              <a:extLst>
                <a:ext uri="{FF2B5EF4-FFF2-40B4-BE49-F238E27FC236}">
                  <a16:creationId xmlns:a16="http://schemas.microsoft.com/office/drawing/2014/main" id="{E6D11BF3-DA6E-408F-8040-CD0C3A318425}"/>
                </a:ext>
              </a:extLst>
            </p:cNvPr>
            <p:cNvSpPr/>
            <p:nvPr/>
          </p:nvSpPr>
          <p:spPr>
            <a:xfrm>
              <a:off x="8192575" y="162988"/>
              <a:ext cx="661500" cy="3582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1 Jul: </a:t>
              </a:r>
              <a:endParaRPr sz="800"/>
            </a:p>
            <a:p>
              <a:pPr marL="0" lvl="0" indent="0" algn="ctr" rtl="0">
                <a:spcBef>
                  <a:spcPts val="0"/>
                </a:spcBef>
                <a:spcAft>
                  <a:spcPts val="0"/>
                </a:spcAft>
                <a:buNone/>
              </a:pPr>
              <a:r>
                <a:rPr lang="th" sz="800"/>
                <a:t>Easing V⁹</a:t>
              </a:r>
              <a:endParaRPr sz="800"/>
            </a:p>
          </p:txBody>
        </p:sp>
        <p:sp>
          <p:nvSpPr>
            <p:cNvPr id="36" name="Google Shape;113;p14">
              <a:extLst>
                <a:ext uri="{FF2B5EF4-FFF2-40B4-BE49-F238E27FC236}">
                  <a16:creationId xmlns:a16="http://schemas.microsoft.com/office/drawing/2014/main" id="{54E8F1A6-0256-4983-AF11-E3F4221312F4}"/>
                </a:ext>
              </a:extLst>
            </p:cNvPr>
            <p:cNvSpPr/>
            <p:nvPr/>
          </p:nvSpPr>
          <p:spPr>
            <a:xfrm>
              <a:off x="3906188" y="1152181"/>
              <a:ext cx="1722600" cy="1524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18 Apr: AF in risk-prone areas</a:t>
              </a:r>
              <a:endParaRPr sz="800"/>
            </a:p>
          </p:txBody>
        </p:sp>
        <p:sp>
          <p:nvSpPr>
            <p:cNvPr id="37" name="Google Shape;114;p14">
              <a:extLst>
                <a:ext uri="{FF2B5EF4-FFF2-40B4-BE49-F238E27FC236}">
                  <a16:creationId xmlns:a16="http://schemas.microsoft.com/office/drawing/2014/main" id="{6A455CF4-D968-4DA5-9EA1-70F2ACD5865E}"/>
                </a:ext>
              </a:extLst>
            </p:cNvPr>
            <p:cNvSpPr/>
            <p:nvPr/>
          </p:nvSpPr>
          <p:spPr>
            <a:xfrm>
              <a:off x="3490138" y="1528744"/>
              <a:ext cx="1711500" cy="1524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7 Apr: AF in risk-prone groups</a:t>
              </a:r>
              <a:endParaRPr sz="800"/>
            </a:p>
          </p:txBody>
        </p:sp>
        <p:cxnSp>
          <p:nvCxnSpPr>
            <p:cNvPr id="38" name="Google Shape;115;p14">
              <a:extLst>
                <a:ext uri="{FF2B5EF4-FFF2-40B4-BE49-F238E27FC236}">
                  <a16:creationId xmlns:a16="http://schemas.microsoft.com/office/drawing/2014/main" id="{202F30C0-37DC-4124-BF97-FCC862E1CA33}"/>
                </a:ext>
              </a:extLst>
            </p:cNvPr>
            <p:cNvCxnSpPr/>
            <p:nvPr/>
          </p:nvCxnSpPr>
          <p:spPr>
            <a:xfrm rot="10800000">
              <a:off x="8363450" y="524250"/>
              <a:ext cx="0" cy="455400"/>
            </a:xfrm>
            <a:prstGeom prst="straightConnector1">
              <a:avLst/>
            </a:prstGeom>
            <a:noFill/>
            <a:ln w="9525" cap="flat" cmpd="sng">
              <a:solidFill>
                <a:srgbClr val="B4A7D6"/>
              </a:solidFill>
              <a:prstDash val="dash"/>
              <a:round/>
              <a:headEnd type="none" w="med" len="med"/>
              <a:tailEnd type="none" w="med" len="med"/>
            </a:ln>
          </p:spPr>
        </p:cxnSp>
        <p:cxnSp>
          <p:nvCxnSpPr>
            <p:cNvPr id="39" name="Google Shape;116;p14">
              <a:extLst>
                <a:ext uri="{FF2B5EF4-FFF2-40B4-BE49-F238E27FC236}">
                  <a16:creationId xmlns:a16="http://schemas.microsoft.com/office/drawing/2014/main" id="{0771251C-D4E0-413D-ACF6-50D4785AC52A}"/>
                </a:ext>
              </a:extLst>
            </p:cNvPr>
            <p:cNvCxnSpPr/>
            <p:nvPr/>
          </p:nvCxnSpPr>
          <p:spPr>
            <a:xfrm rot="10800000">
              <a:off x="7769000" y="811556"/>
              <a:ext cx="0" cy="218100"/>
            </a:xfrm>
            <a:prstGeom prst="straightConnector1">
              <a:avLst/>
            </a:prstGeom>
            <a:noFill/>
            <a:ln w="9525" cap="flat" cmpd="sng">
              <a:solidFill>
                <a:srgbClr val="B4A7D6"/>
              </a:solidFill>
              <a:prstDash val="dash"/>
              <a:round/>
              <a:headEnd type="none" w="med" len="med"/>
              <a:tailEnd type="none" w="med" len="med"/>
            </a:ln>
          </p:spPr>
        </p:cxnSp>
        <p:sp>
          <p:nvSpPr>
            <p:cNvPr id="40" name="Google Shape;118;p14">
              <a:extLst>
                <a:ext uri="{FF2B5EF4-FFF2-40B4-BE49-F238E27FC236}">
                  <a16:creationId xmlns:a16="http://schemas.microsoft.com/office/drawing/2014/main" id="{9610DDAF-3778-4D5E-BA59-82E331E89211}"/>
                </a:ext>
              </a:extLst>
            </p:cNvPr>
            <p:cNvSpPr/>
            <p:nvPr/>
          </p:nvSpPr>
          <p:spPr>
            <a:xfrm>
              <a:off x="7125775" y="120125"/>
              <a:ext cx="1009800" cy="3582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15 Jun: Curfew revocation</a:t>
              </a:r>
              <a:endParaRPr sz="800"/>
            </a:p>
          </p:txBody>
        </p:sp>
        <p:sp>
          <p:nvSpPr>
            <p:cNvPr id="41" name="Google Shape;119;p14">
              <a:extLst>
                <a:ext uri="{FF2B5EF4-FFF2-40B4-BE49-F238E27FC236}">
                  <a16:creationId xmlns:a16="http://schemas.microsoft.com/office/drawing/2014/main" id="{95746FFD-5785-48E3-977A-7CAC47C71C37}"/>
                </a:ext>
              </a:extLst>
            </p:cNvPr>
            <p:cNvSpPr/>
            <p:nvPr/>
          </p:nvSpPr>
          <p:spPr>
            <a:xfrm>
              <a:off x="7461600" y="534475"/>
              <a:ext cx="714600" cy="3582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15 Jun: </a:t>
              </a:r>
              <a:endParaRPr sz="800"/>
            </a:p>
            <a:p>
              <a:pPr marL="0" lvl="0" indent="0" algn="ctr" rtl="0">
                <a:spcBef>
                  <a:spcPts val="0"/>
                </a:spcBef>
                <a:spcAft>
                  <a:spcPts val="0"/>
                </a:spcAft>
                <a:buNone/>
              </a:pPr>
              <a:r>
                <a:rPr lang="th" sz="800"/>
                <a:t>Easing IV⁸</a:t>
              </a:r>
              <a:endParaRPr sz="800"/>
            </a:p>
          </p:txBody>
        </p:sp>
        <p:cxnSp>
          <p:nvCxnSpPr>
            <p:cNvPr id="42" name="Google Shape;120;p14">
              <a:extLst>
                <a:ext uri="{FF2B5EF4-FFF2-40B4-BE49-F238E27FC236}">
                  <a16:creationId xmlns:a16="http://schemas.microsoft.com/office/drawing/2014/main" id="{DB6F9FBD-04C2-40C7-AE12-3D41646DA80C}"/>
                </a:ext>
              </a:extLst>
            </p:cNvPr>
            <p:cNvCxnSpPr/>
            <p:nvPr/>
          </p:nvCxnSpPr>
          <p:spPr>
            <a:xfrm rot="10800000">
              <a:off x="7247050" y="804644"/>
              <a:ext cx="0" cy="288300"/>
            </a:xfrm>
            <a:prstGeom prst="straightConnector1">
              <a:avLst/>
            </a:prstGeom>
            <a:noFill/>
            <a:ln w="9525" cap="flat" cmpd="sng">
              <a:solidFill>
                <a:srgbClr val="B4A7D6"/>
              </a:solidFill>
              <a:prstDash val="dash"/>
              <a:round/>
              <a:headEnd type="none" w="med" len="med"/>
              <a:tailEnd type="none" w="med" len="med"/>
            </a:ln>
          </p:spPr>
        </p:cxnSp>
        <p:cxnSp>
          <p:nvCxnSpPr>
            <p:cNvPr id="43" name="Google Shape;121;p14">
              <a:extLst>
                <a:ext uri="{FF2B5EF4-FFF2-40B4-BE49-F238E27FC236}">
                  <a16:creationId xmlns:a16="http://schemas.microsoft.com/office/drawing/2014/main" id="{E5B6D7D2-7B28-4E76-BA7B-711543B7E7FA}"/>
                </a:ext>
              </a:extLst>
            </p:cNvPr>
            <p:cNvCxnSpPr/>
            <p:nvPr/>
          </p:nvCxnSpPr>
          <p:spPr>
            <a:xfrm rot="10800000">
              <a:off x="6691125" y="486638"/>
              <a:ext cx="0" cy="670800"/>
            </a:xfrm>
            <a:prstGeom prst="straightConnector1">
              <a:avLst/>
            </a:prstGeom>
            <a:noFill/>
            <a:ln w="9525" cap="flat" cmpd="sng">
              <a:solidFill>
                <a:srgbClr val="B4A7D6"/>
              </a:solidFill>
              <a:prstDash val="dash"/>
              <a:round/>
              <a:headEnd type="none" w="med" len="med"/>
              <a:tailEnd type="none" w="med" len="med"/>
            </a:ln>
          </p:spPr>
        </p:cxnSp>
        <p:sp>
          <p:nvSpPr>
            <p:cNvPr id="44" name="Google Shape;122;p14">
              <a:extLst>
                <a:ext uri="{FF2B5EF4-FFF2-40B4-BE49-F238E27FC236}">
                  <a16:creationId xmlns:a16="http://schemas.microsoft.com/office/drawing/2014/main" id="{7B478F2A-0CF1-4091-AF53-D228EE20C5E5}"/>
                </a:ext>
              </a:extLst>
            </p:cNvPr>
            <p:cNvSpPr/>
            <p:nvPr/>
          </p:nvSpPr>
          <p:spPr>
            <a:xfrm>
              <a:off x="6592375" y="522556"/>
              <a:ext cx="809700" cy="3582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1 Jun: Easing III⁷</a:t>
              </a:r>
              <a:endParaRPr sz="800"/>
            </a:p>
          </p:txBody>
        </p:sp>
        <p:cxnSp>
          <p:nvCxnSpPr>
            <p:cNvPr id="45" name="Google Shape;123;p14">
              <a:extLst>
                <a:ext uri="{FF2B5EF4-FFF2-40B4-BE49-F238E27FC236}">
                  <a16:creationId xmlns:a16="http://schemas.microsoft.com/office/drawing/2014/main" id="{8F1AC720-5B16-4D19-B408-3A06D15B1C25}"/>
                </a:ext>
              </a:extLst>
            </p:cNvPr>
            <p:cNvCxnSpPr/>
            <p:nvPr/>
          </p:nvCxnSpPr>
          <p:spPr>
            <a:xfrm rot="10800000">
              <a:off x="6166400" y="874463"/>
              <a:ext cx="0" cy="350100"/>
            </a:xfrm>
            <a:prstGeom prst="straightConnector1">
              <a:avLst/>
            </a:prstGeom>
            <a:noFill/>
            <a:ln w="9525" cap="flat" cmpd="sng">
              <a:solidFill>
                <a:srgbClr val="B4A7D6"/>
              </a:solidFill>
              <a:prstDash val="dash"/>
              <a:round/>
              <a:headEnd type="none" w="med" len="med"/>
              <a:tailEnd type="none" w="med" len="med"/>
            </a:ln>
          </p:spPr>
        </p:cxnSp>
        <p:sp>
          <p:nvSpPr>
            <p:cNvPr id="46" name="Google Shape;125;p14">
              <a:extLst>
                <a:ext uri="{FF2B5EF4-FFF2-40B4-BE49-F238E27FC236}">
                  <a16:creationId xmlns:a16="http://schemas.microsoft.com/office/drawing/2014/main" id="{F75E21B5-5DA5-4832-A0B1-1985CB0D4F74}"/>
                </a:ext>
              </a:extLst>
            </p:cNvPr>
            <p:cNvSpPr/>
            <p:nvPr/>
          </p:nvSpPr>
          <p:spPr>
            <a:xfrm>
              <a:off x="829390" y="4307222"/>
              <a:ext cx="1314300" cy="4380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dirty="0"/>
                <a:t>3 Jan: Health checks at int. airports </a:t>
              </a:r>
              <a:endParaRPr sz="800" dirty="0"/>
            </a:p>
          </p:txBody>
        </p:sp>
        <p:cxnSp>
          <p:nvCxnSpPr>
            <p:cNvPr id="47" name="Google Shape;126;p14">
              <a:extLst>
                <a:ext uri="{FF2B5EF4-FFF2-40B4-BE49-F238E27FC236}">
                  <a16:creationId xmlns:a16="http://schemas.microsoft.com/office/drawing/2014/main" id="{D5D9041F-87BA-4F97-B2FC-2993605608CC}"/>
                </a:ext>
              </a:extLst>
            </p:cNvPr>
            <p:cNvCxnSpPr/>
            <p:nvPr/>
          </p:nvCxnSpPr>
          <p:spPr>
            <a:xfrm rot="10800000">
              <a:off x="3968500" y="4683325"/>
              <a:ext cx="0" cy="138000"/>
            </a:xfrm>
            <a:prstGeom prst="straightConnector1">
              <a:avLst/>
            </a:prstGeom>
            <a:noFill/>
            <a:ln w="9525" cap="flat" cmpd="sng">
              <a:solidFill>
                <a:srgbClr val="B4A7D6"/>
              </a:solidFill>
              <a:prstDash val="dash"/>
              <a:round/>
              <a:headEnd type="none" w="med" len="med"/>
              <a:tailEnd type="none" w="med" len="med"/>
            </a:ln>
          </p:spPr>
        </p:cxnSp>
        <p:sp>
          <p:nvSpPr>
            <p:cNvPr id="48" name="Google Shape;127;p14">
              <a:extLst>
                <a:ext uri="{FF2B5EF4-FFF2-40B4-BE49-F238E27FC236}">
                  <a16:creationId xmlns:a16="http://schemas.microsoft.com/office/drawing/2014/main" id="{00B1ABF3-1D52-46C9-9DEF-3733B21C2D46}"/>
                </a:ext>
              </a:extLst>
            </p:cNvPr>
            <p:cNvSpPr/>
            <p:nvPr/>
          </p:nvSpPr>
          <p:spPr>
            <a:xfrm>
              <a:off x="2533775" y="4578122"/>
              <a:ext cx="1562100" cy="167100"/>
            </a:xfrm>
            <a:prstGeom prst="rect">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h" sz="800"/>
                <a:t>5 Mar: 4 DCD countries¹</a:t>
              </a:r>
              <a:endParaRPr sz="800"/>
            </a:p>
          </p:txBody>
        </p:sp>
        <p:cxnSp>
          <p:nvCxnSpPr>
            <p:cNvPr id="49" name="Google Shape;128;p14">
              <a:extLst>
                <a:ext uri="{FF2B5EF4-FFF2-40B4-BE49-F238E27FC236}">
                  <a16:creationId xmlns:a16="http://schemas.microsoft.com/office/drawing/2014/main" id="{13974F4D-08AF-4AAA-B887-A8BF73E12DE8}"/>
                </a:ext>
              </a:extLst>
            </p:cNvPr>
            <p:cNvCxnSpPr/>
            <p:nvPr/>
          </p:nvCxnSpPr>
          <p:spPr>
            <a:xfrm rot="10800000">
              <a:off x="4225025" y="4521200"/>
              <a:ext cx="0" cy="276300"/>
            </a:xfrm>
            <a:prstGeom prst="straightConnector1">
              <a:avLst/>
            </a:prstGeom>
            <a:noFill/>
            <a:ln w="9525" cap="flat" cmpd="sng">
              <a:solidFill>
                <a:srgbClr val="B4A7D6"/>
              </a:solidFill>
              <a:prstDash val="dash"/>
              <a:round/>
              <a:headEnd type="none" w="med" len="med"/>
              <a:tailEnd type="none" w="med" len="med"/>
            </a:ln>
          </p:spPr>
        </p:cxnSp>
        <p:cxnSp>
          <p:nvCxnSpPr>
            <p:cNvPr id="50" name="Google Shape;129;p14">
              <a:extLst>
                <a:ext uri="{FF2B5EF4-FFF2-40B4-BE49-F238E27FC236}">
                  <a16:creationId xmlns:a16="http://schemas.microsoft.com/office/drawing/2014/main" id="{1D32B8AD-CDC2-499A-B3E2-87266E2F3645}"/>
                </a:ext>
              </a:extLst>
            </p:cNvPr>
            <p:cNvCxnSpPr/>
            <p:nvPr/>
          </p:nvCxnSpPr>
          <p:spPr>
            <a:xfrm rot="10800000">
              <a:off x="4598450" y="3807506"/>
              <a:ext cx="0" cy="342300"/>
            </a:xfrm>
            <a:prstGeom prst="straightConnector1">
              <a:avLst/>
            </a:prstGeom>
            <a:noFill/>
            <a:ln w="9525" cap="flat" cmpd="sng">
              <a:solidFill>
                <a:srgbClr val="B4A7D6"/>
              </a:solidFill>
              <a:prstDash val="dash"/>
              <a:round/>
              <a:headEnd type="none" w="med" len="med"/>
              <a:tailEnd type="none" w="med" len="med"/>
            </a:ln>
          </p:spPr>
        </p:cxnSp>
        <p:cxnSp>
          <p:nvCxnSpPr>
            <p:cNvPr id="51" name="Google Shape;133;p14">
              <a:extLst>
                <a:ext uri="{FF2B5EF4-FFF2-40B4-BE49-F238E27FC236}">
                  <a16:creationId xmlns:a16="http://schemas.microsoft.com/office/drawing/2014/main" id="{119F3E3B-D978-471B-AA4E-D8E99516F03E}"/>
                </a:ext>
              </a:extLst>
            </p:cNvPr>
            <p:cNvCxnSpPr/>
            <p:nvPr/>
          </p:nvCxnSpPr>
          <p:spPr>
            <a:xfrm rot="10800000">
              <a:off x="4750850" y="3252675"/>
              <a:ext cx="0" cy="342300"/>
            </a:xfrm>
            <a:prstGeom prst="straightConnector1">
              <a:avLst/>
            </a:prstGeom>
            <a:noFill/>
            <a:ln w="9525" cap="flat" cmpd="sng">
              <a:solidFill>
                <a:srgbClr val="B4A7D6"/>
              </a:solidFill>
              <a:prstDash val="dash"/>
              <a:round/>
              <a:headEnd type="none" w="med" len="med"/>
              <a:tailEnd type="none" w="med" len="med"/>
            </a:ln>
          </p:spPr>
        </p:cxnSp>
        <p:cxnSp>
          <p:nvCxnSpPr>
            <p:cNvPr id="52" name="Google Shape;136;p14">
              <a:extLst>
                <a:ext uri="{FF2B5EF4-FFF2-40B4-BE49-F238E27FC236}">
                  <a16:creationId xmlns:a16="http://schemas.microsoft.com/office/drawing/2014/main" id="{75713D89-5D1A-4FE7-84C5-FE2202C7F0BB}"/>
                </a:ext>
              </a:extLst>
            </p:cNvPr>
            <p:cNvCxnSpPr/>
            <p:nvPr/>
          </p:nvCxnSpPr>
          <p:spPr>
            <a:xfrm rot="10800000">
              <a:off x="5198944" y="1677713"/>
              <a:ext cx="0" cy="426600"/>
            </a:xfrm>
            <a:prstGeom prst="straightConnector1">
              <a:avLst/>
            </a:prstGeom>
            <a:noFill/>
            <a:ln w="9525" cap="flat" cmpd="sng">
              <a:solidFill>
                <a:srgbClr val="B4A7D6"/>
              </a:solidFill>
              <a:prstDash val="dash"/>
              <a:round/>
              <a:headEnd type="none" w="med" len="med"/>
              <a:tailEnd type="none" w="med" len="med"/>
            </a:ln>
          </p:spPr>
        </p:cxnSp>
        <p:cxnSp>
          <p:nvCxnSpPr>
            <p:cNvPr id="53" name="Google Shape;137;p14">
              <a:extLst>
                <a:ext uri="{FF2B5EF4-FFF2-40B4-BE49-F238E27FC236}">
                  <a16:creationId xmlns:a16="http://schemas.microsoft.com/office/drawing/2014/main" id="{CD973F3B-12B8-42C7-87AE-7FAE4749C49D}"/>
                </a:ext>
              </a:extLst>
            </p:cNvPr>
            <p:cNvCxnSpPr/>
            <p:nvPr/>
          </p:nvCxnSpPr>
          <p:spPr>
            <a:xfrm rot="10800000">
              <a:off x="5604200" y="1301038"/>
              <a:ext cx="0" cy="219000"/>
            </a:xfrm>
            <a:prstGeom prst="straightConnector1">
              <a:avLst/>
            </a:prstGeom>
            <a:noFill/>
            <a:ln w="9525" cap="flat" cmpd="sng">
              <a:solidFill>
                <a:srgbClr val="B4A7D6"/>
              </a:solidFill>
              <a:prstDash val="dash"/>
              <a:round/>
              <a:headEnd type="none" w="med" len="med"/>
              <a:tailEnd type="none" w="med" len="med"/>
            </a:ln>
          </p:spPr>
        </p:cxnSp>
        <p:cxnSp>
          <p:nvCxnSpPr>
            <p:cNvPr id="54" name="Google Shape;138;p14">
              <a:extLst>
                <a:ext uri="{FF2B5EF4-FFF2-40B4-BE49-F238E27FC236}">
                  <a16:creationId xmlns:a16="http://schemas.microsoft.com/office/drawing/2014/main" id="{9EE05CD5-868F-4BBC-A2F6-4D236C187AE3}"/>
                </a:ext>
              </a:extLst>
            </p:cNvPr>
            <p:cNvCxnSpPr/>
            <p:nvPr/>
          </p:nvCxnSpPr>
          <p:spPr>
            <a:xfrm rot="10800000">
              <a:off x="5791353" y="1127134"/>
              <a:ext cx="0" cy="264000"/>
            </a:xfrm>
            <a:prstGeom prst="straightConnector1">
              <a:avLst/>
            </a:prstGeom>
            <a:noFill/>
            <a:ln w="9525" cap="flat" cmpd="sng">
              <a:solidFill>
                <a:srgbClr val="B4A7D6"/>
              </a:solidFill>
              <a:prstDash val="dash"/>
              <a:round/>
              <a:headEnd type="none" w="med" len="med"/>
              <a:tailEnd type="none" w="med" len="med"/>
            </a:ln>
          </p:spPr>
        </p:cxnSp>
        <p:cxnSp>
          <p:nvCxnSpPr>
            <p:cNvPr id="55" name="Google Shape;139;p14">
              <a:extLst>
                <a:ext uri="{FF2B5EF4-FFF2-40B4-BE49-F238E27FC236}">
                  <a16:creationId xmlns:a16="http://schemas.microsoft.com/office/drawing/2014/main" id="{0439A389-0080-4688-B0C8-CA997D01F21C}"/>
                </a:ext>
              </a:extLst>
            </p:cNvPr>
            <p:cNvCxnSpPr/>
            <p:nvPr/>
          </p:nvCxnSpPr>
          <p:spPr>
            <a:xfrm rot="10800000">
              <a:off x="4412925" y="4205778"/>
              <a:ext cx="0" cy="457200"/>
            </a:xfrm>
            <a:prstGeom prst="straightConnector1">
              <a:avLst/>
            </a:prstGeom>
            <a:noFill/>
            <a:ln w="9525" cap="flat" cmpd="sng">
              <a:solidFill>
                <a:srgbClr val="B4A7D6"/>
              </a:solidFill>
              <a:prstDash val="dash"/>
              <a:round/>
              <a:headEnd type="none" w="med" len="med"/>
              <a:tailEnd type="none" w="med" len="med"/>
            </a:ln>
          </p:spPr>
        </p:cxnSp>
      </p:grpSp>
    </p:spTree>
    <p:extLst>
      <p:ext uri="{BB962C8B-B14F-4D97-AF65-F5344CB8AC3E}">
        <p14:creationId xmlns:p14="http://schemas.microsoft.com/office/powerpoint/2010/main" val="5188525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1" name="Google Shape;151;p16"/>
          <p:cNvSpPr txBox="1">
            <a:spLocks noGrp="1"/>
          </p:cNvSpPr>
          <p:nvPr>
            <p:ph type="body" idx="1"/>
          </p:nvPr>
        </p:nvSpPr>
        <p:spPr>
          <a:xfrm>
            <a:off x="233775" y="811969"/>
            <a:ext cx="6390450" cy="2562300"/>
          </a:xfrm>
          <a:prstGeom prst="rect">
            <a:avLst/>
          </a:prstGeom>
        </p:spPr>
        <p:txBody>
          <a:bodyPr spcFirstLastPara="1" vert="horz" wrap="square" lIns="68569" tIns="68569" rIns="68569" bIns="68569" rtlCol="0" anchor="t" anchorCtr="0">
            <a:noAutofit/>
          </a:bodyPr>
          <a:lstStyle/>
          <a:p>
            <a:pPr marL="0" indent="0">
              <a:spcBef>
                <a:spcPts val="600"/>
              </a:spcBef>
              <a:buNone/>
            </a:pPr>
            <a:r>
              <a:rPr lang="th" sz="1200" b="0" dirty="0">
                <a:solidFill>
                  <a:srgbClr val="000000"/>
                </a:solidFill>
                <a:cs typeface="+mn-cs"/>
              </a:rPr>
              <a:t>¹</a:t>
            </a:r>
            <a:r>
              <a:rPr lang="th" sz="1200" b="0" dirty="0">
                <a:solidFill>
                  <a:srgbClr val="000000"/>
                </a:solidFill>
                <a:highlight>
                  <a:srgbClr val="FFFFFF"/>
                </a:highlight>
                <a:cs typeface="+mn-cs"/>
              </a:rPr>
              <a:t>Republic of Korea, People's Republic of China (Including Macau and Hong Kong) Italy Republic, and the Islamic Republic of Persia</a:t>
            </a:r>
            <a:endParaRPr sz="1200" b="0" dirty="0">
              <a:solidFill>
                <a:srgbClr val="000000"/>
              </a:solidFill>
              <a:cs typeface="+mn-cs"/>
            </a:endParaRPr>
          </a:p>
          <a:p>
            <a:pPr marL="0" indent="0">
              <a:spcBef>
                <a:spcPts val="600"/>
              </a:spcBef>
              <a:buNone/>
            </a:pPr>
            <a:r>
              <a:rPr lang="th" sz="1200" b="0" dirty="0">
                <a:solidFill>
                  <a:srgbClr val="000000"/>
                </a:solidFill>
                <a:cs typeface="+mn-cs"/>
              </a:rPr>
              <a:t>²closed activities: </a:t>
            </a:r>
            <a:r>
              <a:rPr lang="th" sz="1200" b="0" dirty="0">
                <a:solidFill>
                  <a:srgbClr val="000000"/>
                </a:solidFill>
                <a:highlight>
                  <a:srgbClr val="FFFFFF"/>
                </a:highlight>
                <a:cs typeface="+mn-cs"/>
              </a:rPr>
              <a:t>massage parlours; baths and saunas; cinemas and theatres; fitness centres; pubs, bars, and similar entertainment venues; boxing stadiums, sport venues; horse racing courses; restaurants (except takeaways); shopping malls (except supermarkets, drugstores, and others selling necessary items); sitting and standing areas in convenience stores; markets and flea markets; beauty salons and barber shops; tattoo and body piercing shops; skating rings and rollerblading arenas; amusement parks, bowling or gaming arcades; gaming and internet cafes; golf courses and driving ranges; swimming pools; cockfighting rings; amulet centres; trade fair and exhibition centres, conference centres, and galleries; educational institutes; cosmetic clinics; health service centres; pet service shops; all sport arenas; playgrounds; places of entertainment; museums; libraries; meeting rooms; snooker and billiards arcades; nurseries   </a:t>
            </a:r>
            <a:endParaRPr sz="1200" b="0" dirty="0">
              <a:solidFill>
                <a:srgbClr val="000000"/>
              </a:solidFill>
              <a:cs typeface="+mn-cs"/>
            </a:endParaRPr>
          </a:p>
          <a:p>
            <a:pPr marL="0" indent="0">
              <a:spcBef>
                <a:spcPts val="600"/>
              </a:spcBef>
              <a:buNone/>
            </a:pPr>
            <a:r>
              <a:rPr lang="th" sz="1200" b="0" dirty="0">
                <a:solidFill>
                  <a:srgbClr val="000000"/>
                </a:solidFill>
                <a:cs typeface="+mn-cs"/>
              </a:rPr>
              <a:t>³</a:t>
            </a:r>
            <a:r>
              <a:rPr lang="th" sz="1200" b="0" dirty="0">
                <a:solidFill>
                  <a:srgbClr val="000000"/>
                </a:solidFill>
                <a:highlight>
                  <a:srgbClr val="FFFFFF"/>
                </a:highlight>
                <a:cs typeface="+mn-cs"/>
              </a:rPr>
              <a:t>closed activities: boxing stadiums, sport stadiums, sport arenas, playgrounds, horse racetracks, pubs, places of entertainment, theatres, public places for performances or recreation, massage and traditional massage parlours, spa, fitness centres, entertainment spots, natural tourist attractions, museums, public libraries, religious sites, terminals or stations, markets, and department stores, additional closed activities: bullfighting arenas, fish fighting arenas, or other competition venues in a similar manner </a:t>
            </a:r>
            <a:endParaRPr sz="1200" b="0" dirty="0">
              <a:solidFill>
                <a:srgbClr val="000000"/>
              </a:solidFill>
              <a:highlight>
                <a:srgbClr val="FFFFFF"/>
              </a:highlight>
              <a:cs typeface="+mn-cs"/>
            </a:endParaRPr>
          </a:p>
          <a:p>
            <a:pPr marL="0" indent="0">
              <a:spcBef>
                <a:spcPts val="600"/>
              </a:spcBef>
              <a:buNone/>
            </a:pPr>
            <a:r>
              <a:rPr lang="th" sz="1200" b="0" dirty="0">
                <a:solidFill>
                  <a:srgbClr val="000000"/>
                </a:solidFill>
                <a:highlight>
                  <a:srgbClr val="FFFFFF"/>
                </a:highlight>
                <a:cs typeface="+mn-cs"/>
              </a:rPr>
              <a:t>⁴</a:t>
            </a:r>
            <a:r>
              <a:rPr lang="th" sz="1200" b="0" dirty="0">
                <a:solidFill>
                  <a:schemeClr val="dk1"/>
                </a:solidFill>
                <a:highlight>
                  <a:srgbClr val="FFFFFF"/>
                </a:highlight>
                <a:cs typeface="+mn-cs"/>
              </a:rPr>
              <a:t>Malaysia, the Kingdom of Cambodia, the Lao People’s Democratic Republic, the Republic of Indonesia, the Republic of the Union of Myanmar</a:t>
            </a:r>
            <a:endParaRPr lang="en-US" sz="1200" b="0" dirty="0">
              <a:solidFill>
                <a:schemeClr val="dk1"/>
              </a:solidFill>
              <a:highlight>
                <a:srgbClr val="FFFFFF"/>
              </a:highlight>
              <a:cs typeface="+mn-cs"/>
            </a:endParaRPr>
          </a:p>
          <a:p>
            <a:pPr marL="0" indent="0">
              <a:spcBef>
                <a:spcPts val="600"/>
              </a:spcBef>
              <a:buNone/>
            </a:pPr>
            <a:r>
              <a:rPr lang="en-US" sz="1200" b="0" dirty="0">
                <a:solidFill>
                  <a:srgbClr val="000000"/>
                </a:solidFill>
                <a:cs typeface="+mn-cs"/>
              </a:rPr>
              <a:t>⁵</a:t>
            </a:r>
            <a:r>
              <a:rPr lang="en-US" sz="1200" b="0" dirty="0">
                <a:solidFill>
                  <a:schemeClr val="dk1"/>
                </a:solidFill>
                <a:highlight>
                  <a:srgbClr val="FFFFFF"/>
                </a:highlight>
                <a:cs typeface="+mn-cs"/>
              </a:rPr>
              <a:t>relaxed activities: take-away food selling; department stores (only supermarkets, pharmacies, financial institutions, stores selling </a:t>
            </a:r>
            <a:r>
              <a:rPr lang="en-US" sz="1200" b="0" dirty="0" err="1">
                <a:solidFill>
                  <a:schemeClr val="dk1"/>
                </a:solidFill>
                <a:highlight>
                  <a:srgbClr val="FFFFFF"/>
                </a:highlight>
                <a:cs typeface="+mn-cs"/>
              </a:rPr>
              <a:t>miscelleneous</a:t>
            </a:r>
            <a:r>
              <a:rPr lang="en-US" sz="1200" b="0" dirty="0">
                <a:solidFill>
                  <a:schemeClr val="dk1"/>
                </a:solidFill>
                <a:highlight>
                  <a:srgbClr val="FFFFFF"/>
                </a:highlight>
                <a:cs typeface="+mn-cs"/>
              </a:rPr>
              <a:t> items for daily life, and food sections); retail/wholesale stores; markets, flea markets, floating markets; hair salons and barber shops; clinics, dental clinics, and medical </a:t>
            </a:r>
            <a:r>
              <a:rPr lang="en-US" sz="1200" b="0" dirty="0" err="1">
                <a:solidFill>
                  <a:schemeClr val="dk1"/>
                </a:solidFill>
                <a:highlight>
                  <a:srgbClr val="FFFFFF"/>
                </a:highlight>
                <a:cs typeface="+mn-cs"/>
              </a:rPr>
              <a:t>centres</a:t>
            </a:r>
            <a:r>
              <a:rPr lang="en-US" sz="1200" b="0" dirty="0">
                <a:solidFill>
                  <a:schemeClr val="dk1"/>
                </a:solidFill>
                <a:highlight>
                  <a:srgbClr val="FFFFFF"/>
                </a:highlight>
                <a:cs typeface="+mn-cs"/>
              </a:rPr>
              <a:t>; golf club; parks; outdoor sport and activity </a:t>
            </a:r>
            <a:r>
              <a:rPr lang="en-US" sz="1200" b="0" dirty="0" err="1">
                <a:solidFill>
                  <a:schemeClr val="dk1"/>
                </a:solidFill>
                <a:highlight>
                  <a:srgbClr val="FFFFFF"/>
                </a:highlight>
                <a:cs typeface="+mn-cs"/>
              </a:rPr>
              <a:t>centres</a:t>
            </a:r>
            <a:r>
              <a:rPr lang="en-US" sz="1200" b="0" dirty="0">
                <a:solidFill>
                  <a:schemeClr val="dk1"/>
                </a:solidFill>
                <a:highlight>
                  <a:srgbClr val="FFFFFF"/>
                </a:highlight>
                <a:cs typeface="+mn-cs"/>
              </a:rPr>
              <a:t> (only for individual activities e.g. cycling, running); pet clinics, pet spas, pet salons  </a:t>
            </a:r>
            <a:endParaRPr lang="en-US" sz="1200" b="0" dirty="0">
              <a:solidFill>
                <a:srgbClr val="000000"/>
              </a:solidFill>
              <a:cs typeface="+mn-cs"/>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7" name="Google Shape;157;p17"/>
          <p:cNvSpPr txBox="1">
            <a:spLocks noGrp="1"/>
          </p:cNvSpPr>
          <p:nvPr>
            <p:ph type="body" idx="1"/>
          </p:nvPr>
        </p:nvSpPr>
        <p:spPr>
          <a:xfrm>
            <a:off x="233775" y="469069"/>
            <a:ext cx="6390450" cy="2562300"/>
          </a:xfrm>
          <a:prstGeom prst="rect">
            <a:avLst/>
          </a:prstGeom>
        </p:spPr>
        <p:txBody>
          <a:bodyPr spcFirstLastPara="1" vert="horz" wrap="square" lIns="68569" tIns="68569" rIns="68569" bIns="68569" rtlCol="0" anchor="t" anchorCtr="0">
            <a:noAutofit/>
          </a:bodyPr>
          <a:lstStyle/>
          <a:p>
            <a:pPr marL="0" indent="0">
              <a:spcBef>
                <a:spcPts val="1200"/>
              </a:spcBef>
              <a:buNone/>
            </a:pPr>
            <a:r>
              <a:rPr lang="th" sz="1200" b="0" dirty="0">
                <a:solidFill>
                  <a:srgbClr val="000000"/>
                </a:solidFill>
                <a:cs typeface="+mn-cs"/>
              </a:rPr>
              <a:t>⁶</a:t>
            </a:r>
            <a:r>
              <a:rPr lang="th" sz="1200" b="0" dirty="0">
                <a:solidFill>
                  <a:schemeClr val="dk1"/>
                </a:solidFill>
                <a:highlight>
                  <a:srgbClr val="FFFFFF"/>
                </a:highlight>
                <a:cs typeface="+mn-cs"/>
              </a:rPr>
              <a:t>relaxed activities: the sales of food and beverages (excluding in places of entertainment); department stores open additionally for consumer products and provision of services; beauty/hair/nail salons; Retail/wholesale shops or large wholesale markets; welfare centres providing care for children or the elderly, or dependent persons (overnight stay); Shooting of television programmes, movies and videos (not exceed 50 persons); meeting rooms, committee/shareholder meetings, seminars; Plastic and cosmetic surgery clinics, beauty institutes and nail salons (except for facial care); Fitness centres (only for yoga or free weights sections); Indoor exercise places or gymnasiums (for non-contact sports, no audience during the competition); Public swimming pools; Botanical gardens, flower gardens, museums, learning centres, historical sites, archaeological sites, public libraries and art galleries.   </a:t>
            </a:r>
            <a:endParaRPr sz="1200" b="0" dirty="0">
              <a:solidFill>
                <a:srgbClr val="000000"/>
              </a:solidFill>
              <a:cs typeface="+mn-cs"/>
            </a:endParaRPr>
          </a:p>
          <a:p>
            <a:pPr marL="0" indent="0">
              <a:spcBef>
                <a:spcPts val="1200"/>
              </a:spcBef>
              <a:buNone/>
            </a:pPr>
            <a:r>
              <a:rPr lang="th" sz="1200" b="0" dirty="0">
                <a:solidFill>
                  <a:srgbClr val="000000"/>
                </a:solidFill>
                <a:cs typeface="+mn-cs"/>
              </a:rPr>
              <a:t>⁷</a:t>
            </a:r>
            <a:r>
              <a:rPr lang="th" sz="1200" b="0" dirty="0">
                <a:solidFill>
                  <a:schemeClr val="dk1"/>
                </a:solidFill>
                <a:highlight>
                  <a:srgbClr val="FFFFFF"/>
                </a:highlight>
                <a:cs typeface="+mn-cs"/>
              </a:rPr>
              <a:t>department stores; exhibition centres and convention centres (except for competitions and sales promotion activities); amulet markets; beauty and hair salons and barber shops; early childhood and preschool development centres (only for necessary tasks); plastic and cosmetic surgery clinics; beauty institutes; tattoo or skin/body piercing parlours; spas; traditional Thai massage parlours, and foor massage parlours; fitness centres; Boxing training centres (only for shadow boxing, with no competition and gathering of audiences); sport fields (only for football, futsal, basketball, and volleyball, without competition); bowling alleys, skating or rollerblading rinks, ballroom dance halls or academies; pools and lakes for water sports or activities (with no competition); movie theatres, playhouses and theatres (refraining from musical performances or concerts); zoos or animal exhibitions    </a:t>
            </a:r>
            <a:endParaRPr lang="en-US" sz="1200" b="0" dirty="0">
              <a:solidFill>
                <a:schemeClr val="dk1"/>
              </a:solidFill>
              <a:highlight>
                <a:srgbClr val="FFFFFF"/>
              </a:highlight>
              <a:cs typeface="+mn-cs"/>
            </a:endParaRPr>
          </a:p>
          <a:p>
            <a:pPr marL="0" indent="0">
              <a:spcBef>
                <a:spcPts val="600"/>
              </a:spcBef>
              <a:buNone/>
            </a:pPr>
            <a:r>
              <a:rPr lang="en-US" sz="1200" b="0" dirty="0">
                <a:solidFill>
                  <a:schemeClr val="dk1"/>
                </a:solidFill>
                <a:cs typeface="+mn-cs"/>
              </a:rPr>
              <a:t>⁸</a:t>
            </a:r>
            <a:r>
              <a:rPr lang="en-US" sz="1200" b="0" dirty="0">
                <a:solidFill>
                  <a:schemeClr val="dk1"/>
                </a:solidFill>
                <a:highlight>
                  <a:srgbClr val="FFFFFF"/>
                </a:highlight>
                <a:cs typeface="+mn-cs"/>
              </a:rPr>
              <a:t>relaxed activities: the </a:t>
            </a:r>
            <a:r>
              <a:rPr lang="en-US" sz="1200" b="0" dirty="0" err="1">
                <a:solidFill>
                  <a:schemeClr val="dk1"/>
                </a:solidFill>
                <a:highlight>
                  <a:srgbClr val="FFFFFF"/>
                </a:highlight>
                <a:cs typeface="+mn-cs"/>
              </a:rPr>
              <a:t>organisation</a:t>
            </a:r>
            <a:r>
              <a:rPr lang="en-US" sz="1200" b="0" dirty="0">
                <a:solidFill>
                  <a:schemeClr val="dk1"/>
                </a:solidFill>
                <a:highlight>
                  <a:srgbClr val="FFFFFF"/>
                </a:highlight>
                <a:cs typeface="+mn-cs"/>
              </a:rPr>
              <a:t> of meetings, seminars, exhibitions, ceremonies, performances, concerts, </a:t>
            </a:r>
            <a:r>
              <a:rPr lang="en-US" sz="1200" b="0" dirty="0" err="1">
                <a:solidFill>
                  <a:schemeClr val="dk1"/>
                </a:solidFill>
                <a:highlight>
                  <a:srgbClr val="FFFFFF"/>
                </a:highlight>
                <a:cs typeface="+mn-cs"/>
              </a:rPr>
              <a:t>organisation</a:t>
            </a:r>
            <a:r>
              <a:rPr lang="en-US" sz="1200" b="0" dirty="0">
                <a:solidFill>
                  <a:schemeClr val="dk1"/>
                </a:solidFill>
                <a:highlight>
                  <a:srgbClr val="FFFFFF"/>
                </a:highlight>
                <a:cs typeface="+mn-cs"/>
              </a:rPr>
              <a:t> of activities in hotels, theatres; the consumption of liquor or alcoholic beverages in restaurants or other permitted places (except places of entertainment); welfare </a:t>
            </a:r>
            <a:r>
              <a:rPr lang="en-US" sz="1200" b="0" dirty="0" err="1">
                <a:solidFill>
                  <a:schemeClr val="dk1"/>
                </a:solidFill>
                <a:highlight>
                  <a:srgbClr val="FFFFFF"/>
                </a:highlight>
                <a:cs typeface="+mn-cs"/>
              </a:rPr>
              <a:t>centres</a:t>
            </a:r>
            <a:r>
              <a:rPr lang="en-US" sz="1200" b="0" dirty="0">
                <a:solidFill>
                  <a:schemeClr val="dk1"/>
                </a:solidFill>
                <a:highlight>
                  <a:srgbClr val="FFFFFF"/>
                </a:highlight>
                <a:cs typeface="+mn-cs"/>
              </a:rPr>
              <a:t> for children and elders; science and cultural </a:t>
            </a:r>
            <a:r>
              <a:rPr lang="en-US" sz="1200" b="0" dirty="0" err="1">
                <a:solidFill>
                  <a:schemeClr val="dk1"/>
                </a:solidFill>
                <a:highlight>
                  <a:srgbClr val="FFFFFF"/>
                </a:highlight>
                <a:cs typeface="+mn-cs"/>
              </a:rPr>
              <a:t>centres</a:t>
            </a:r>
            <a:r>
              <a:rPr lang="en-US" sz="1200" b="0" dirty="0">
                <a:solidFill>
                  <a:schemeClr val="dk1"/>
                </a:solidFill>
                <a:highlight>
                  <a:srgbClr val="FFFFFF"/>
                </a:highlight>
                <a:cs typeface="+mn-cs"/>
              </a:rPr>
              <a:t>; shooting of television </a:t>
            </a:r>
            <a:r>
              <a:rPr lang="en-US" sz="1200" b="0" dirty="0" err="1">
                <a:solidFill>
                  <a:schemeClr val="dk1"/>
                </a:solidFill>
                <a:highlight>
                  <a:srgbClr val="FFFFFF"/>
                </a:highlight>
                <a:cs typeface="+mn-cs"/>
              </a:rPr>
              <a:t>programmes</a:t>
            </a:r>
            <a:r>
              <a:rPr lang="en-US" sz="1200" b="0" dirty="0">
                <a:solidFill>
                  <a:schemeClr val="dk1"/>
                </a:solidFill>
                <a:highlight>
                  <a:srgbClr val="FFFFFF"/>
                </a:highlight>
                <a:cs typeface="+mn-cs"/>
              </a:rPr>
              <a:t>, movies and videos (not exceed 150 persons); body and herbal streaming, facial massages, spas or Thai traditional massage </a:t>
            </a:r>
            <a:r>
              <a:rPr lang="en-US" sz="1200" b="0" dirty="0" err="1">
                <a:solidFill>
                  <a:schemeClr val="dk1"/>
                </a:solidFill>
                <a:highlight>
                  <a:srgbClr val="FFFFFF"/>
                </a:highlight>
                <a:cs typeface="+mn-cs"/>
              </a:rPr>
              <a:t>parlours</a:t>
            </a:r>
            <a:r>
              <a:rPr lang="en-US" sz="1200" b="0" dirty="0">
                <a:solidFill>
                  <a:schemeClr val="dk1"/>
                </a:solidFill>
                <a:highlight>
                  <a:srgbClr val="FFFFFF"/>
                </a:highlight>
                <a:cs typeface="+mn-cs"/>
              </a:rPr>
              <a:t>; group exercises in public parks; areas for public activities or outdoor sport fields; water parks, playgrounds and amusement parts; sport fields for all types of sports (except bullfighting arenas, cockfighting pits, fish fighting arenas, or other competition venues); game arcades and coin operated entertainment machines      </a:t>
            </a:r>
            <a:endParaRPr lang="en-US" sz="1200" b="0" dirty="0">
              <a:solidFill>
                <a:schemeClr val="dk1"/>
              </a:solidFill>
              <a:cs typeface="+mn-cs"/>
            </a:endParaRPr>
          </a:p>
          <a:p>
            <a:pPr marL="0" indent="0">
              <a:spcBef>
                <a:spcPts val="1200"/>
              </a:spcBef>
              <a:spcAft>
                <a:spcPts val="1200"/>
              </a:spcAft>
              <a:buNone/>
            </a:pPr>
            <a:r>
              <a:rPr lang="en-US" sz="1200" b="0" dirty="0">
                <a:solidFill>
                  <a:schemeClr val="dk1"/>
                </a:solidFill>
                <a:cs typeface="+mn-cs"/>
              </a:rPr>
              <a:t>⁹</a:t>
            </a:r>
            <a:r>
              <a:rPr lang="en-US" sz="1200" b="0" dirty="0">
                <a:solidFill>
                  <a:schemeClr val="dk1"/>
                </a:solidFill>
                <a:highlight>
                  <a:srgbClr val="FFFFFF"/>
                </a:highlight>
                <a:cs typeface="+mn-cs"/>
              </a:rPr>
              <a:t>relaxed activities: pubs, bars, and other entertainment venues; game and internet cafes; massage </a:t>
            </a:r>
            <a:r>
              <a:rPr lang="en-US" sz="1200" b="0" dirty="0" err="1">
                <a:solidFill>
                  <a:schemeClr val="dk1"/>
                </a:solidFill>
                <a:highlight>
                  <a:srgbClr val="FFFFFF"/>
                </a:highlight>
                <a:cs typeface="+mn-cs"/>
              </a:rPr>
              <a:t>parlours</a:t>
            </a:r>
            <a:r>
              <a:rPr lang="en-US" sz="1200" b="0" dirty="0">
                <a:solidFill>
                  <a:schemeClr val="dk1"/>
                </a:solidFill>
                <a:highlight>
                  <a:srgbClr val="FFFFFF"/>
                </a:highlight>
                <a:cs typeface="+mn-cs"/>
              </a:rPr>
              <a:t> </a:t>
            </a:r>
            <a:endParaRPr lang="en-US" sz="1200" b="0" dirty="0">
              <a:solidFill>
                <a:schemeClr val="dk1"/>
              </a:solidFill>
              <a:cs typeface="+mn-cs"/>
            </a:endParaRPr>
          </a:p>
          <a:p>
            <a:pPr marL="0" indent="0">
              <a:spcBef>
                <a:spcPts val="1200"/>
              </a:spcBef>
              <a:buNone/>
            </a:pPr>
            <a:endParaRPr sz="1200" b="0" dirty="0">
              <a:solidFill>
                <a:srgbClr val="000000"/>
              </a:solidFill>
              <a:cs typeface="+mn-cs"/>
            </a:endParaRPr>
          </a:p>
          <a:p>
            <a:pPr marL="0" indent="0">
              <a:spcBef>
                <a:spcPts val="1200"/>
              </a:spcBef>
              <a:spcAft>
                <a:spcPts val="1200"/>
              </a:spcAft>
              <a:buNone/>
            </a:pPr>
            <a:endParaRPr sz="1200" b="0" dirty="0">
              <a:solidFill>
                <a:srgbClr val="000000"/>
              </a:solidFill>
              <a:cs typeface="+mn-cs"/>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2352A46-D093-44AB-96D7-6C580A5CAC58}" type="slidenum">
              <a:rPr lang="th-TH" smtClean="0"/>
              <a:t>47</a:t>
            </a:fld>
            <a:endParaRPr lang="th-TH"/>
          </a:p>
        </p:txBody>
      </p:sp>
    </p:spTree>
    <p:extLst>
      <p:ext uri="{BB962C8B-B14F-4D97-AF65-F5344CB8AC3E}">
        <p14:creationId xmlns:p14="http://schemas.microsoft.com/office/powerpoint/2010/main" val="375976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C9603AD8-63C9-4710-8D72-8C493104610F}"/>
              </a:ext>
            </a:extLst>
          </p:cNvPr>
          <p:cNvSpPr>
            <a:spLocks noGrp="1"/>
          </p:cNvSpPr>
          <p:nvPr>
            <p:ph idx="1"/>
          </p:nvPr>
        </p:nvSpPr>
        <p:spPr/>
        <p:txBody>
          <a:bodyPr/>
          <a:lstStyle/>
          <a:p>
            <a:r>
              <a:rPr lang="en-US" dirty="0"/>
              <a:t>Briefly describe TDRI’s monitoring of Covid-19 and policy response</a:t>
            </a:r>
          </a:p>
          <a:p>
            <a:r>
              <a:rPr lang="en-US" dirty="0"/>
              <a:t>Provide preliminary assessment of the success of health policy</a:t>
            </a:r>
          </a:p>
          <a:p>
            <a:r>
              <a:rPr lang="en-US" dirty="0"/>
              <a:t>(Next webinar) Assess impact of Covid-19 (and health/ lockdown policies) on Thai economy, especially agriculture</a:t>
            </a:r>
          </a:p>
        </p:txBody>
      </p:sp>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A52F3-BB87-47C9-8F58-716823F9E311}" type="slidenum">
              <a:rPr kumimoji="0" lang="th-TH" sz="1500" b="0" i="0" u="none" strike="noStrike" kern="1200" cap="none" spc="0" normalizeH="0" baseline="0" noProof="0" smtClean="0">
                <a:ln>
                  <a:noFill/>
                </a:ln>
                <a:solidFill>
                  <a:prstClr val="black"/>
                </a:solidFill>
                <a:effectLst/>
                <a:uLnTx/>
                <a:uFillTx/>
                <a:latin typeface="TH Sarabun New"/>
                <a:ea typeface="+mn-ea"/>
                <a:cs typeface="TH Sarabun New"/>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th-TH" sz="15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2" name="TextBox 1">
            <a:extLst>
              <a:ext uri="{FF2B5EF4-FFF2-40B4-BE49-F238E27FC236}">
                <a16:creationId xmlns:a16="http://schemas.microsoft.com/office/drawing/2014/main" id="{2ADF0F95-40FF-4E54-85C4-8DD44179CA3D}"/>
              </a:ext>
            </a:extLst>
          </p:cNvPr>
          <p:cNvSpPr txBox="1"/>
          <p:nvPr/>
        </p:nvSpPr>
        <p:spPr>
          <a:xfrm>
            <a:off x="1297172" y="95693"/>
            <a:ext cx="5380075" cy="523220"/>
          </a:xfrm>
          <a:prstGeom prst="rect">
            <a:avLst/>
          </a:prstGeom>
          <a:noFill/>
        </p:spPr>
        <p:txBody>
          <a:bodyPr wrap="square" rtlCol="0">
            <a:spAutoFit/>
          </a:bodyPr>
          <a:lstStyle/>
          <a:p>
            <a:pPr algn="r"/>
            <a:r>
              <a:rPr lang="en-US" b="1" dirty="0"/>
              <a:t>Objectives</a:t>
            </a:r>
            <a:endParaRPr lang="th-TH" b="1" dirty="0"/>
          </a:p>
        </p:txBody>
      </p:sp>
    </p:spTree>
    <p:extLst>
      <p:ext uri="{BB962C8B-B14F-4D97-AF65-F5344CB8AC3E}">
        <p14:creationId xmlns:p14="http://schemas.microsoft.com/office/powerpoint/2010/main" val="3651953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A52F3-BB87-47C9-8F58-716823F9E311}" type="slidenum">
              <a:rPr kumimoji="0" lang="th-TH" sz="1500" b="0" i="0" u="none" strike="noStrike" kern="1200" cap="none" spc="0" normalizeH="0" baseline="0" noProof="0" smtClean="0">
                <a:ln>
                  <a:noFill/>
                </a:ln>
                <a:solidFill>
                  <a:prstClr val="black"/>
                </a:solidFill>
                <a:effectLst/>
                <a:uLnTx/>
                <a:uFillTx/>
                <a:latin typeface="TH Sarabun New"/>
                <a:ea typeface="+mn-ea"/>
                <a:cs typeface="TH Sarabun New"/>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th-TH" sz="15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2" name="TextBox 1">
            <a:extLst>
              <a:ext uri="{FF2B5EF4-FFF2-40B4-BE49-F238E27FC236}">
                <a16:creationId xmlns:a16="http://schemas.microsoft.com/office/drawing/2014/main" id="{2ADF0F95-40FF-4E54-85C4-8DD44179CA3D}"/>
              </a:ext>
            </a:extLst>
          </p:cNvPr>
          <p:cNvSpPr txBox="1"/>
          <p:nvPr/>
        </p:nvSpPr>
        <p:spPr>
          <a:xfrm>
            <a:off x="1297172" y="95693"/>
            <a:ext cx="5380075" cy="523220"/>
          </a:xfrm>
          <a:prstGeom prst="rect">
            <a:avLst/>
          </a:prstGeom>
          <a:noFill/>
        </p:spPr>
        <p:txBody>
          <a:bodyPr wrap="square" rtlCol="0">
            <a:spAutoFit/>
          </a:bodyPr>
          <a:lstStyle/>
          <a:p>
            <a:pPr algn="r"/>
            <a:r>
              <a:rPr lang="en-US" b="1" dirty="0"/>
              <a:t>Methodology</a:t>
            </a:r>
            <a:endParaRPr lang="th-TH" b="1" dirty="0"/>
          </a:p>
        </p:txBody>
      </p:sp>
      <p:sp>
        <p:nvSpPr>
          <p:cNvPr id="3" name="TextBox 2">
            <a:extLst>
              <a:ext uri="{FF2B5EF4-FFF2-40B4-BE49-F238E27FC236}">
                <a16:creationId xmlns:a16="http://schemas.microsoft.com/office/drawing/2014/main" id="{308D4D16-9EF2-41C7-AECF-FA216BDAC1F2}"/>
              </a:ext>
            </a:extLst>
          </p:cNvPr>
          <p:cNvSpPr txBox="1"/>
          <p:nvPr/>
        </p:nvSpPr>
        <p:spPr>
          <a:xfrm>
            <a:off x="185980" y="693767"/>
            <a:ext cx="6491267" cy="4462760"/>
          </a:xfrm>
          <a:prstGeom prst="rect">
            <a:avLst/>
          </a:prstGeom>
          <a:noFill/>
        </p:spPr>
        <p:txBody>
          <a:bodyPr wrap="square" rtlCol="0">
            <a:spAutoFit/>
          </a:bodyPr>
          <a:lstStyle/>
          <a:p>
            <a:pPr marL="457200" indent="-457200">
              <a:buFont typeface="Arial" panose="020B0604020202020204" pitchFamily="34" charset="0"/>
              <a:buChar char="•"/>
            </a:pPr>
            <a:r>
              <a:rPr lang="en-US" sz="2400" b="1" dirty="0"/>
              <a:t>Conceptual framework of disease control </a:t>
            </a:r>
          </a:p>
          <a:p>
            <a:pPr marL="914400" lvl="1" indent="-457200">
              <a:buFont typeface="Arial" panose="020B0604020202020204" pitchFamily="34" charset="0"/>
              <a:buChar char="•"/>
            </a:pPr>
            <a:r>
              <a:rPr lang="en-US" sz="2000" b="1" i="0" dirty="0">
                <a:solidFill>
                  <a:srgbClr val="242021"/>
                </a:solidFill>
                <a:effectLst/>
                <a:latin typeface="+mj-lt"/>
              </a:rPr>
              <a:t>Hippocratic Oath: “I will prevent disease wherever I can, for prevention is preferable to cure.” (Tyson 2001)</a:t>
            </a:r>
            <a:endParaRPr lang="en-US" sz="2000" b="1" dirty="0">
              <a:latin typeface="+mj-lt"/>
            </a:endParaRPr>
          </a:p>
          <a:p>
            <a:pPr marL="914400" lvl="1" indent="-457200">
              <a:buFont typeface="Arial" panose="020B0604020202020204" pitchFamily="34" charset="0"/>
              <a:buChar char="•"/>
            </a:pPr>
            <a:r>
              <a:rPr lang="en-US" sz="2000" b="1" dirty="0"/>
              <a:t>One necessary condition for an effective disease  control  policy is to launch the surveillance system as soon as possible</a:t>
            </a:r>
          </a:p>
          <a:p>
            <a:pPr marL="914400" lvl="1" indent="-457200">
              <a:buFont typeface="Arial" panose="020B0604020202020204" pitchFamily="34" charset="0"/>
              <a:buChar char="•"/>
            </a:pPr>
            <a:r>
              <a:rPr lang="en-US" sz="1800" b="1" dirty="0"/>
              <a:t>A rationale for the use of “strict disease control measures” (e.g., lockdown, closing some business, work from home) is that </a:t>
            </a:r>
          </a:p>
          <a:p>
            <a:pPr marL="1371600" lvl="2" indent="-457200">
              <a:buFont typeface="Arial" panose="020B0604020202020204" pitchFamily="34" charset="0"/>
              <a:buChar char="•"/>
            </a:pPr>
            <a:r>
              <a:rPr lang="en-US" sz="1800" b="1" dirty="0"/>
              <a:t>“If people still go out of their home as usual, there will be 350,000 Covid-19 infection cases, 52,792 patients in hospitals, 17,597 patients in ICU, and 7,039 deaths  by 15 April 2020”….. A warning and prediction by a dean of medical school, Mahidol University, 22 March 2020.</a:t>
            </a:r>
          </a:p>
          <a:p>
            <a:pPr marL="914400" lvl="1" indent="-457200">
              <a:buFont typeface="Arial" panose="020B0604020202020204" pitchFamily="34" charset="0"/>
              <a:buChar char="•"/>
            </a:pPr>
            <a:r>
              <a:rPr lang="en-US" sz="1800" b="1" dirty="0"/>
              <a:t>Oxford Tracking data shows that successful Asian countries, e.g., Singapore and Vietnam,  have begun to launch the disease control as well as other policies early before the first infected case was identified. </a:t>
            </a:r>
            <a:endParaRPr lang="th-TH" sz="1800" b="1" dirty="0"/>
          </a:p>
        </p:txBody>
      </p:sp>
    </p:spTree>
    <p:extLst>
      <p:ext uri="{BB962C8B-B14F-4D97-AF65-F5344CB8AC3E}">
        <p14:creationId xmlns:p14="http://schemas.microsoft.com/office/powerpoint/2010/main" val="480915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a:extLst>
              <a:ext uri="{FF2B5EF4-FFF2-40B4-BE49-F238E27FC236}">
                <a16:creationId xmlns:a16="http://schemas.microsoft.com/office/drawing/2014/main" id="{1A734C5C-CF0D-402D-8B30-C9E057952A3F}"/>
              </a:ext>
            </a:extLst>
          </p:cNvPr>
          <p:cNvGraphicFramePr>
            <a:graphicFrameLocks noGrp="1"/>
          </p:cNvGraphicFramePr>
          <p:nvPr>
            <p:ph sz="half" idx="14"/>
          </p:nvPr>
        </p:nvGraphicFramePr>
        <p:xfrm>
          <a:off x="3494088" y="2865438"/>
          <a:ext cx="3028950" cy="2068512"/>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a:extLst>
              <a:ext uri="{FF2B5EF4-FFF2-40B4-BE49-F238E27FC236}">
                <a16:creationId xmlns:a16="http://schemas.microsoft.com/office/drawing/2014/main" id="{A61E1161-9D13-4B06-9277-D53384D3894F}"/>
              </a:ext>
            </a:extLst>
          </p:cNvPr>
          <p:cNvSpPr>
            <a:spLocks noGrp="1"/>
          </p:cNvSpPr>
          <p:nvPr>
            <p:ph type="title"/>
          </p:nvPr>
        </p:nvSpPr>
        <p:spPr>
          <a:xfrm>
            <a:off x="1059181" y="150489"/>
            <a:ext cx="5798819" cy="540421"/>
          </a:xfrm>
        </p:spPr>
        <p:txBody>
          <a:bodyPr>
            <a:normAutofit fontScale="90000"/>
          </a:bodyPr>
          <a:lstStyle/>
          <a:p>
            <a:r>
              <a:rPr lang="en-US" dirty="0">
                <a:solidFill>
                  <a:schemeClr val="tx1"/>
                </a:solidFill>
              </a:rPr>
              <a:t>Containment Health and Economic Indices</a:t>
            </a:r>
          </a:p>
        </p:txBody>
      </p:sp>
      <p:graphicFrame>
        <p:nvGraphicFramePr>
          <p:cNvPr id="9" name="Content Placeholder 8">
            <a:extLst>
              <a:ext uri="{FF2B5EF4-FFF2-40B4-BE49-F238E27FC236}">
                <a16:creationId xmlns:a16="http://schemas.microsoft.com/office/drawing/2014/main" id="{6D94AAC4-C2BD-495E-B668-42A9A0294241}"/>
              </a:ext>
            </a:extLst>
          </p:cNvPr>
          <p:cNvGraphicFramePr>
            <a:graphicFrameLocks noGrp="1"/>
          </p:cNvGraphicFramePr>
          <p:nvPr>
            <p:ph sz="half" idx="1"/>
          </p:nvPr>
        </p:nvGraphicFramePr>
        <p:xfrm>
          <a:off x="400050" y="2865438"/>
          <a:ext cx="3028950" cy="207044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ontent Placeholder 10">
            <a:extLst>
              <a:ext uri="{FF2B5EF4-FFF2-40B4-BE49-F238E27FC236}">
                <a16:creationId xmlns:a16="http://schemas.microsoft.com/office/drawing/2014/main" id="{71ED93FC-B913-4662-B315-8F576DD3D15A}"/>
              </a:ext>
            </a:extLst>
          </p:cNvPr>
          <p:cNvGraphicFramePr>
            <a:graphicFrameLocks noGrp="1"/>
          </p:cNvGraphicFramePr>
          <p:nvPr>
            <p:ph sz="half" idx="2"/>
          </p:nvPr>
        </p:nvGraphicFramePr>
        <p:xfrm>
          <a:off x="3486150" y="742950"/>
          <a:ext cx="3028950" cy="207044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ontent Placeholder 15">
            <a:extLst>
              <a:ext uri="{FF2B5EF4-FFF2-40B4-BE49-F238E27FC236}">
                <a16:creationId xmlns:a16="http://schemas.microsoft.com/office/drawing/2014/main" id="{2A1187B4-E487-44BD-B8C8-087824046D7A}"/>
              </a:ext>
            </a:extLst>
          </p:cNvPr>
          <p:cNvGraphicFramePr>
            <a:graphicFrameLocks noGrp="1"/>
          </p:cNvGraphicFramePr>
          <p:nvPr>
            <p:ph sz="half" idx="13"/>
          </p:nvPr>
        </p:nvGraphicFramePr>
        <p:xfrm>
          <a:off x="361544" y="762847"/>
          <a:ext cx="3028950" cy="2068512"/>
        </p:xfrm>
        <a:graphic>
          <a:graphicData uri="http://schemas.openxmlformats.org/drawingml/2006/chart">
            <c:chart xmlns:c="http://schemas.openxmlformats.org/drawingml/2006/chart" xmlns:r="http://schemas.openxmlformats.org/officeDocument/2006/relationships" r:id="rId5"/>
          </a:graphicData>
        </a:graphic>
      </p:graphicFrame>
      <p:sp>
        <p:nvSpPr>
          <p:cNvPr id="17" name="TextBox 16">
            <a:extLst>
              <a:ext uri="{FF2B5EF4-FFF2-40B4-BE49-F238E27FC236}">
                <a16:creationId xmlns:a16="http://schemas.microsoft.com/office/drawing/2014/main" id="{7BB97766-705E-4E52-973C-F2CC40C0597F}"/>
              </a:ext>
            </a:extLst>
          </p:cNvPr>
          <p:cNvSpPr txBox="1"/>
          <p:nvPr/>
        </p:nvSpPr>
        <p:spPr>
          <a:xfrm>
            <a:off x="685800" y="4781550"/>
            <a:ext cx="955711" cy="276999"/>
          </a:xfrm>
          <a:prstGeom prst="rect">
            <a:avLst/>
          </a:prstGeom>
          <a:noFill/>
        </p:spPr>
        <p:txBody>
          <a:bodyPr wrap="none" rtlCol="0">
            <a:spAutoFit/>
          </a:bodyPr>
          <a:lstStyle/>
          <a:p>
            <a:r>
              <a:rPr lang="en-US" sz="1200" i="1" dirty="0"/>
              <a:t>Source: </a:t>
            </a:r>
            <a:r>
              <a:rPr lang="en-US" sz="1200" i="1" dirty="0" err="1"/>
              <a:t>OxCGRT</a:t>
            </a:r>
            <a:r>
              <a:rPr lang="en-US" sz="1200" i="1" dirty="0"/>
              <a:t>.</a:t>
            </a:r>
          </a:p>
        </p:txBody>
      </p:sp>
    </p:spTree>
    <p:extLst>
      <p:ext uri="{BB962C8B-B14F-4D97-AF65-F5344CB8AC3E}">
        <p14:creationId xmlns:p14="http://schemas.microsoft.com/office/powerpoint/2010/main" val="2611475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7628461-6F7F-4A3C-83CC-47ADA9926B1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A52F3-BB87-47C9-8F58-716823F9E311}" type="slidenum">
              <a:rPr kumimoji="0" lang="th-TH" sz="1500" b="0" i="0" u="none" strike="noStrike" kern="1200" cap="none" spc="0" normalizeH="0" baseline="0" noProof="0" smtClean="0">
                <a:ln>
                  <a:noFill/>
                </a:ln>
                <a:solidFill>
                  <a:prstClr val="black"/>
                </a:solidFill>
                <a:effectLst/>
                <a:uLnTx/>
                <a:uFillTx/>
                <a:latin typeface="TH Sarabun New"/>
                <a:ea typeface="+mn-ea"/>
                <a:cs typeface="TH Sarabun New"/>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th-TH" sz="1500" b="0" i="0" u="none" strike="noStrike" kern="1200" cap="none" spc="0" normalizeH="0" baseline="0" noProof="0" dirty="0">
              <a:ln>
                <a:noFill/>
              </a:ln>
              <a:solidFill>
                <a:prstClr val="black"/>
              </a:solidFill>
              <a:effectLst/>
              <a:uLnTx/>
              <a:uFillTx/>
              <a:latin typeface="TH Sarabun New"/>
              <a:ea typeface="+mn-ea"/>
              <a:cs typeface="TH Sarabun New"/>
            </a:endParaRPr>
          </a:p>
        </p:txBody>
      </p:sp>
      <p:sp>
        <p:nvSpPr>
          <p:cNvPr id="2" name="TextBox 1">
            <a:extLst>
              <a:ext uri="{FF2B5EF4-FFF2-40B4-BE49-F238E27FC236}">
                <a16:creationId xmlns:a16="http://schemas.microsoft.com/office/drawing/2014/main" id="{2ADF0F95-40FF-4E54-85C4-8DD44179CA3D}"/>
              </a:ext>
            </a:extLst>
          </p:cNvPr>
          <p:cNvSpPr txBox="1"/>
          <p:nvPr/>
        </p:nvSpPr>
        <p:spPr>
          <a:xfrm>
            <a:off x="1297172" y="95693"/>
            <a:ext cx="5380075" cy="523220"/>
          </a:xfrm>
          <a:prstGeom prst="rect">
            <a:avLst/>
          </a:prstGeom>
          <a:noFill/>
        </p:spPr>
        <p:txBody>
          <a:bodyPr wrap="square" rtlCol="0">
            <a:spAutoFit/>
          </a:bodyPr>
          <a:lstStyle/>
          <a:p>
            <a:pPr algn="r"/>
            <a:r>
              <a:rPr lang="en-US" b="1" dirty="0"/>
              <a:t>Methodology (cont.)</a:t>
            </a:r>
            <a:endParaRPr lang="th-TH" b="1" dirty="0"/>
          </a:p>
        </p:txBody>
      </p:sp>
      <p:sp>
        <p:nvSpPr>
          <p:cNvPr id="3" name="TextBox 2">
            <a:extLst>
              <a:ext uri="{FF2B5EF4-FFF2-40B4-BE49-F238E27FC236}">
                <a16:creationId xmlns:a16="http://schemas.microsoft.com/office/drawing/2014/main" id="{308D4D16-9EF2-41C7-AECF-FA216BDAC1F2}"/>
              </a:ext>
            </a:extLst>
          </p:cNvPr>
          <p:cNvSpPr txBox="1"/>
          <p:nvPr/>
        </p:nvSpPr>
        <p:spPr>
          <a:xfrm>
            <a:off x="364209" y="693767"/>
            <a:ext cx="6214822" cy="4216539"/>
          </a:xfrm>
          <a:prstGeom prst="rect">
            <a:avLst/>
          </a:prstGeom>
          <a:noFill/>
        </p:spPr>
        <p:txBody>
          <a:bodyPr wrap="square" rtlCol="0">
            <a:spAutoFit/>
          </a:bodyPr>
          <a:lstStyle/>
          <a:p>
            <a:pPr marL="457200" indent="-457200">
              <a:buFont typeface="Arial" panose="020B0604020202020204" pitchFamily="34" charset="0"/>
              <a:buChar char="•"/>
            </a:pPr>
            <a:r>
              <a:rPr lang="en-US" sz="2400" b="1" dirty="0"/>
              <a:t>Monitoring Covid-19 situation by using daily data reported by Department of Disease Control</a:t>
            </a:r>
          </a:p>
          <a:p>
            <a:pPr marL="457200" indent="-457200">
              <a:buFont typeface="Arial" panose="020B0604020202020204" pitchFamily="34" charset="0"/>
              <a:buChar char="•"/>
            </a:pPr>
            <a:r>
              <a:rPr lang="en-US" sz="2400" b="1" dirty="0"/>
              <a:t>Monitoring of policy response based on IFPRI Covid-19 policy classification, using various data sources, e.g., CCSA report, </a:t>
            </a:r>
            <a:r>
              <a:rPr lang="en-US" sz="2400" b="1" dirty="0" err="1"/>
              <a:t>MoF</a:t>
            </a:r>
            <a:r>
              <a:rPr lang="en-US" sz="2400" b="1" dirty="0"/>
              <a:t>, NESDC, NSO, </a:t>
            </a:r>
            <a:r>
              <a:rPr lang="en-US" sz="2400" b="1" dirty="0" err="1"/>
              <a:t>MoL</a:t>
            </a:r>
            <a:r>
              <a:rPr lang="en-US" sz="2400" b="1" dirty="0"/>
              <a:t>, and news  </a:t>
            </a:r>
          </a:p>
          <a:p>
            <a:pPr marL="457200" indent="-457200">
              <a:buFont typeface="Arial" panose="020B0604020202020204" pitchFamily="34" charset="0"/>
              <a:buChar char="•"/>
            </a:pPr>
            <a:r>
              <a:rPr lang="en-US" sz="2400" b="1" dirty="0"/>
              <a:t>Using qualitative method to assess effectiveness/ efficacy of policies </a:t>
            </a:r>
          </a:p>
          <a:p>
            <a:pPr marL="914400" lvl="1" indent="-457200">
              <a:buFont typeface="Arial" panose="020B0604020202020204" pitchFamily="34" charset="0"/>
              <a:buChar char="•"/>
            </a:pPr>
            <a:r>
              <a:rPr lang="en-US" sz="2000" b="1" dirty="0"/>
              <a:t>Success of Covid-19 control policy is measured by the flattening of daily infection curve</a:t>
            </a:r>
          </a:p>
          <a:p>
            <a:pPr marL="914400" lvl="1" indent="-457200">
              <a:buFont typeface="Arial" panose="020B0604020202020204" pitchFamily="34" charset="0"/>
              <a:buChar char="•"/>
            </a:pPr>
            <a:r>
              <a:rPr lang="en-US" sz="2000" b="1" dirty="0"/>
              <a:t>Effectiveness of policy measures is evaluated by measuring the degree (percentage) of compliance to the policy measures</a:t>
            </a:r>
          </a:p>
        </p:txBody>
      </p:sp>
    </p:spTree>
    <p:extLst>
      <p:ext uri="{BB962C8B-B14F-4D97-AF65-F5344CB8AC3E}">
        <p14:creationId xmlns:p14="http://schemas.microsoft.com/office/powerpoint/2010/main" val="3010388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9C1123F-531B-4EC8-B06D-573B69F23D88}"/>
              </a:ext>
            </a:extLst>
          </p:cNvPr>
          <p:cNvSpPr>
            <a:spLocks noGrp="1"/>
          </p:cNvSpPr>
          <p:nvPr>
            <p:ph type="sldNum" sz="quarter" idx="12"/>
          </p:nvPr>
        </p:nvSpPr>
        <p:spPr/>
        <p:txBody>
          <a:bodyPr/>
          <a:lstStyle/>
          <a:p>
            <a:fld id="{B2352A46-D093-44AB-96D7-6C580A5CAC58}" type="slidenum">
              <a:rPr lang="th-TH" smtClean="0"/>
              <a:t>9</a:t>
            </a:fld>
            <a:endParaRPr lang="th-TH"/>
          </a:p>
        </p:txBody>
      </p:sp>
      <p:sp>
        <p:nvSpPr>
          <p:cNvPr id="5" name="Title 1">
            <a:extLst>
              <a:ext uri="{FF2B5EF4-FFF2-40B4-BE49-F238E27FC236}">
                <a16:creationId xmlns:a16="http://schemas.microsoft.com/office/drawing/2014/main" id="{5332347A-5D6D-411E-A542-02FFA4C9DE32}"/>
              </a:ext>
            </a:extLst>
          </p:cNvPr>
          <p:cNvSpPr txBox="1">
            <a:spLocks/>
          </p:cNvSpPr>
          <p:nvPr/>
        </p:nvSpPr>
        <p:spPr>
          <a:xfrm>
            <a:off x="1" y="1723697"/>
            <a:ext cx="6849148" cy="1156137"/>
          </a:xfrm>
          <a:prstGeom prst="rect">
            <a:avLst/>
          </a:prstGeom>
          <a:solidFill>
            <a:schemeClr val="accent1">
              <a:lumMod val="20000"/>
              <a:lumOff val="80000"/>
            </a:schemeClr>
          </a:solidFill>
        </p:spPr>
        <p:txBody>
          <a:bodyPr vert="horz" lIns="91440" tIns="45720" rIns="91440" bIns="45720" rtlCol="0" anchor="ctr">
            <a:normAutofit/>
          </a:bodyPr>
          <a:lstStyle>
            <a:lvl1pPr algn="ctr" defTabSz="685800" rtl="0" eaLnBrk="1" latinLnBrk="0" hangingPunct="1">
              <a:spcBef>
                <a:spcPct val="0"/>
              </a:spcBef>
              <a:buNone/>
              <a:defRPr sz="2700" b="1" kern="1200" cap="all">
                <a:solidFill>
                  <a:srgbClr val="1F4E6B"/>
                </a:solidFill>
                <a:latin typeface="+mj-lt"/>
                <a:ea typeface="+mj-ea"/>
                <a:cs typeface="TH Sarabun New" panose="020B0500040200020003" pitchFamily="34" charset="-34"/>
              </a:defRPr>
            </a:lvl1pPr>
          </a:lstStyle>
          <a:p>
            <a:r>
              <a:rPr lang="en-US" sz="2800" dirty="0">
                <a:solidFill>
                  <a:schemeClr val="accent1">
                    <a:lumMod val="50000"/>
                  </a:schemeClr>
                </a:solidFill>
                <a:effectLst>
                  <a:outerShdw blurRad="38100" dist="38100" dir="2700000" algn="tl">
                    <a:srgbClr val="000000">
                      <a:alpha val="43137"/>
                    </a:srgbClr>
                  </a:outerShdw>
                </a:effectLst>
              </a:rPr>
              <a:t>2. Poll on effectiveness of health policy </a:t>
            </a:r>
            <a:br>
              <a:rPr lang="en-US" sz="2800" dirty="0">
                <a:solidFill>
                  <a:schemeClr val="accent1">
                    <a:lumMod val="50000"/>
                  </a:schemeClr>
                </a:solidFill>
                <a:effectLst>
                  <a:outerShdw blurRad="38100" dist="38100" dir="2700000" algn="tl">
                    <a:srgbClr val="000000">
                      <a:alpha val="43137"/>
                    </a:srgbClr>
                  </a:outerShdw>
                </a:effectLst>
              </a:rPr>
            </a:br>
            <a:r>
              <a:rPr lang="en-US" sz="2800" dirty="0">
                <a:solidFill>
                  <a:schemeClr val="accent1">
                    <a:lumMod val="50000"/>
                  </a:schemeClr>
                </a:solidFill>
                <a:effectLst>
                  <a:outerShdw blurRad="38100" dist="38100" dir="2700000" algn="tl">
                    <a:srgbClr val="000000">
                      <a:alpha val="43137"/>
                    </a:srgbClr>
                  </a:outerShdw>
                </a:effectLst>
              </a:rPr>
              <a:t>in your country</a:t>
            </a:r>
            <a:endParaRPr lang="th-TH" sz="2800" dirty="0">
              <a:solidFill>
                <a:schemeClr val="accent1">
                  <a:lumMod val="50000"/>
                </a:schemeClr>
              </a:solidFill>
              <a:effectLst>
                <a:outerShdw blurRad="38100" dist="38100" dir="2700000" algn="tl">
                  <a:srgbClr val="000000">
                    <a:alpha val="43137"/>
                  </a:srgbClr>
                </a:outerShdw>
              </a:effectLst>
            </a:endParaRPr>
          </a:p>
        </p:txBody>
      </p:sp>
      <p:sp>
        <p:nvSpPr>
          <p:cNvPr id="2" name="TextBox 1">
            <a:extLst>
              <a:ext uri="{FF2B5EF4-FFF2-40B4-BE49-F238E27FC236}">
                <a16:creationId xmlns:a16="http://schemas.microsoft.com/office/drawing/2014/main" id="{6EF995FF-B6DE-441B-8579-0E6ADE4D61F9}"/>
              </a:ext>
            </a:extLst>
          </p:cNvPr>
          <p:cNvSpPr txBox="1"/>
          <p:nvPr/>
        </p:nvSpPr>
        <p:spPr>
          <a:xfrm>
            <a:off x="113307" y="3020908"/>
            <a:ext cx="6682348" cy="1631216"/>
          </a:xfrm>
          <a:prstGeom prst="rect">
            <a:avLst/>
          </a:prstGeom>
          <a:noFill/>
        </p:spPr>
        <p:txBody>
          <a:bodyPr wrap="square" rtlCol="0">
            <a:spAutoFit/>
          </a:bodyPr>
          <a:lstStyle/>
          <a:p>
            <a:r>
              <a:rPr lang="en-US" sz="2000" b="1" dirty="0"/>
              <a:t>Instruction: </a:t>
            </a:r>
          </a:p>
          <a:p>
            <a:pPr marL="457200" indent="-457200">
              <a:buAutoNum type="arabicParenR"/>
            </a:pPr>
            <a:r>
              <a:rPr lang="en-US" sz="2000" b="1" dirty="0"/>
              <a:t>Please answer the questionnaire by clicking at the “participant button” on the command bar at the bottom of the screen, then choose the “chat” box.</a:t>
            </a:r>
          </a:p>
          <a:p>
            <a:pPr marL="457200" indent="-457200">
              <a:buAutoNum type="arabicParenR"/>
            </a:pPr>
            <a:r>
              <a:rPr lang="en-US" sz="2000" b="1" dirty="0"/>
              <a:t>Please answer another questionnaire by Monday 21 September 2020  </a:t>
            </a:r>
            <a:endParaRPr lang="th-TH" sz="2000" b="1" dirty="0"/>
          </a:p>
        </p:txBody>
      </p:sp>
    </p:spTree>
    <p:extLst>
      <p:ext uri="{BB962C8B-B14F-4D97-AF65-F5344CB8AC3E}">
        <p14:creationId xmlns:p14="http://schemas.microsoft.com/office/powerpoint/2010/main" val="100320616"/>
      </p:ext>
    </p:extLst>
  </p:cSld>
  <p:clrMapOvr>
    <a:masterClrMapping/>
  </p:clrMapOvr>
</p:sld>
</file>

<file path=ppt/theme/theme1.xml><?xml version="1.0" encoding="utf-8"?>
<a:theme xmlns:a="http://schemas.openxmlformats.org/drawingml/2006/main" name="TDRI_W2013_Time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 Sarabun New">
      <a:majorFont>
        <a:latin typeface="TH Sarabun New"/>
        <a:ea typeface=""/>
        <a:cs typeface="TH Sarabun New"/>
      </a:majorFont>
      <a:minorFont>
        <a:latin typeface="TH Sarabun New"/>
        <a:ea typeface=""/>
        <a:cs typeface="TH Sarabun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DRI_W2014-v2B_THsarabun-Fo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 Sarabun New">
      <a:majorFont>
        <a:latin typeface="TH Sarabun New"/>
        <a:ea typeface=""/>
        <a:cs typeface="TH Sarabun New"/>
      </a:majorFont>
      <a:minorFont>
        <a:latin typeface="TH Sarabun New"/>
        <a:ea typeface=""/>
        <a:cs typeface="TH Sarabun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TDRI_W2013_Time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 Sarabun New">
      <a:majorFont>
        <a:latin typeface="TH Sarabun New"/>
        <a:ea typeface=""/>
        <a:cs typeface="TH Sarabun New"/>
      </a:majorFont>
      <a:minorFont>
        <a:latin typeface="TH Sarabun New"/>
        <a:ea typeface=""/>
        <a:cs typeface="TH Sarabun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22802</TotalTime>
  <Words>5924</Words>
  <Application>Microsoft Office PowerPoint</Application>
  <PresentationFormat>Custom</PresentationFormat>
  <Paragraphs>615</Paragraphs>
  <Slides>47</Slides>
  <Notes>22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47</vt:i4>
      </vt:variant>
    </vt:vector>
  </HeadingPairs>
  <TitlesOfParts>
    <vt:vector size="56" baseType="lpstr">
      <vt:lpstr>Arial</vt:lpstr>
      <vt:lpstr>Browallia New</vt:lpstr>
      <vt:lpstr>Calibri</vt:lpstr>
      <vt:lpstr>Courier New</vt:lpstr>
      <vt:lpstr>TH Sarabun New</vt:lpstr>
      <vt:lpstr>Wingdings</vt:lpstr>
      <vt:lpstr>TDRI_W2013_TimeNew</vt:lpstr>
      <vt:lpstr>TDRI_W2014-v2B_THsarabun-Font</vt:lpstr>
      <vt:lpstr>1_TDRI_W2013_TimeNew</vt:lpstr>
      <vt:lpstr>Thai Government’s Policy Response  to Covid-19 and the success of health policy (Session I)</vt:lpstr>
      <vt:lpstr>PowerPoint Presentation</vt:lpstr>
      <vt:lpstr>PowerPoint Presentation</vt:lpstr>
      <vt:lpstr>PowerPoint Presentation</vt:lpstr>
      <vt:lpstr>PowerPoint Presentation</vt:lpstr>
      <vt:lpstr>PowerPoint Presentation</vt:lpstr>
      <vt:lpstr>Containment Health and Economic Indices</vt:lpstr>
      <vt:lpstr>PowerPoint Presentation</vt:lpstr>
      <vt:lpstr>PowerPoint Presentation</vt:lpstr>
      <vt:lpstr>PowerPoint Presentation</vt:lpstr>
      <vt:lpstr>PowerPoint Presentation</vt:lpstr>
      <vt:lpstr>PowerPoint Presentation</vt:lpstr>
      <vt:lpstr>4. Policy responses and its impact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Evaluation results of people who visit 24 businesses These are five businesses with lowest health score</vt:lpstr>
      <vt:lpstr>PowerPoint Presentation</vt:lpstr>
      <vt:lpstr>PowerPoint Presentation</vt:lpstr>
      <vt:lpstr>PowerPoint Presentation</vt:lpstr>
      <vt:lpstr>Why does Thailand successfully contain Covid-19?</vt:lpstr>
      <vt:lpstr>Factors explaining the effectiveness/success of various policy measures</vt:lpstr>
      <vt:lpstr>Factors explaining the effectiveness/success of various policy measures (cont.)</vt:lpstr>
      <vt:lpstr>What explains Thailand’s success in containing covid-19?</vt:lpstr>
      <vt:lpstr>What explains Thailand’s success in containing covid-19?</vt:lpstr>
      <vt:lpstr>What explains Thailand’s success in containing covid-19?</vt:lpstr>
      <vt:lpstr>What explains Thailand’s success in containing covid-19?</vt:lpstr>
      <vt:lpstr>What are factors behind the success of health policy?</vt:lpstr>
      <vt:lpstr>What are factors behind the success of health policy? (cont.)</vt:lpstr>
      <vt:lpstr>PowerPoint Presentation</vt:lpstr>
      <vt:lpstr>Appendix</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Chatra Kamsaeng</dc:creator>
  <cp:lastModifiedBy>Nipon Poapongsakorn</cp:lastModifiedBy>
  <cp:revision>2243</cp:revision>
  <cp:lastPrinted>2020-09-03T06:13:49Z</cp:lastPrinted>
  <dcterms:created xsi:type="dcterms:W3CDTF">2015-07-19T13:25:10Z</dcterms:created>
  <dcterms:modified xsi:type="dcterms:W3CDTF">2020-09-17T14:47:45Z</dcterms:modified>
</cp:coreProperties>
</file>